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70" r:id="rId4"/>
    <p:sldId id="263" r:id="rId5"/>
    <p:sldId id="286" r:id="rId6"/>
    <p:sldId id="289" r:id="rId7"/>
    <p:sldId id="290" r:id="rId8"/>
    <p:sldId id="293" r:id="rId9"/>
    <p:sldId id="294" r:id="rId10"/>
    <p:sldId id="295" r:id="rId11"/>
    <p:sldId id="291" r:id="rId12"/>
    <p:sldId id="292" r:id="rId13"/>
    <p:sldId id="272" r:id="rId14"/>
    <p:sldId id="288" r:id="rId15"/>
    <p:sldId id="273" r:id="rId16"/>
    <p:sldId id="285" r:id="rId17"/>
    <p:sldId id="283" r:id="rId18"/>
    <p:sldId id="274" r:id="rId19"/>
    <p:sldId id="275" r:id="rId20"/>
    <p:sldId id="284" r:id="rId21"/>
    <p:sldId id="265" r:id="rId22"/>
    <p:sldId id="267" r:id="rId23"/>
    <p:sldId id="266" r:id="rId24"/>
    <p:sldId id="280" r:id="rId25"/>
    <p:sldId id="282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68D"/>
    <a:srgbClr val="333333"/>
    <a:srgbClr val="C8D9D8"/>
    <a:srgbClr val="AB0520"/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4730" autoAdjust="0"/>
  </p:normalViewPr>
  <p:slideViewPr>
    <p:cSldViewPr snapToGrid="0" snapToObjects="1">
      <p:cViewPr varScale="1">
        <p:scale>
          <a:sx n="80" d="100"/>
          <a:sy n="80" d="100"/>
        </p:scale>
        <p:origin x="128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011155"/>
            <a:ext cx="7772400" cy="1470025"/>
          </a:xfrm>
        </p:spPr>
        <p:txBody>
          <a:bodyPr>
            <a:normAutofit/>
          </a:bodyPr>
          <a:lstStyle>
            <a:lvl1pPr>
              <a:defRPr sz="3600" baseline="0"/>
            </a:lvl1pPr>
          </a:lstStyle>
          <a:p>
            <a:r>
              <a:rPr lang="en-US" dirty="0" smtClean="0"/>
              <a:t>SAMPLE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766930"/>
            <a:ext cx="6400800" cy="1344319"/>
          </a:xfrm>
        </p:spPr>
        <p:txBody>
          <a:bodyPr/>
          <a:lstStyle>
            <a:lvl1pPr marL="0" indent="0" algn="ctr">
              <a:buNone/>
              <a:defRPr>
                <a:solidFill>
                  <a:srgbClr val="6F868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Sample text or subtitle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51" y="5733215"/>
            <a:ext cx="3478099" cy="643129"/>
          </a:xfrm>
          <a:prstGeom prst="rect">
            <a:avLst/>
          </a:prstGeom>
        </p:spPr>
      </p:pic>
      <p:pic>
        <p:nvPicPr>
          <p:cNvPr id="5" name="Picture 4" descr="triangles_re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4" y="1763587"/>
            <a:ext cx="606552" cy="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PARAGRAPH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 smtClean="0">
                <a:solidFill>
                  <a:srgbClr val="0C234B"/>
                </a:solidFill>
              </a:rPr>
              <a:t>SAMPLE HEADER</a:t>
            </a:r>
            <a:endParaRPr lang="en-US" dirty="0">
              <a:solidFill>
                <a:srgbClr val="0C234B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 smtClean="0"/>
              <a:t>SAMPLE HEADER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Sample Basic Paragraph.</a:t>
            </a:r>
            <a:r>
              <a:rPr lang="en-US" baseline="0" dirty="0" smtClean="0"/>
              <a:t> </a:t>
            </a:r>
            <a:r>
              <a:rPr lang="en-US" dirty="0" smtClean="0"/>
              <a:t>This is what the text would look</a:t>
            </a:r>
            <a:r>
              <a:rPr lang="en-US" baseline="0" dirty="0" smtClean="0"/>
              <a:t> like in a paragraph. This is what the text would look like in a paragraph. This is what the text would look like.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hyperlink" Target="mailto:apasv@email.Arizona.ed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hyperlink" Target="mailto:apasv@email.arizona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hyperlink" Target="http://rgw.arizona.edu/compliance/human-subjects-protection-progra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hyperlink" Target="mailto:apasv@email.arizona.edu" TargetMode="External"/><Relationship Id="rId4" Type="http://schemas.openxmlformats.org/officeDocument/2006/relationships/hyperlink" Target="http://www.nursing.arizona.edu/commons/overview-research-resour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hyperlink" Target="mailto:apasv@email.arizona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hyperlink" Target="http://rgw.arizona.edu/compliance/human-subjects-protection-program/HSPP-form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Determination of Human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Tips on Completing the Form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4"/>
    </mc:Choice>
    <mc:Fallback xmlns="">
      <p:transition spd="slow" advTm="3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664" y="790575"/>
            <a:ext cx="741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Subject Population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4" y="1838325"/>
            <a:ext cx="7595775" cy="1981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1"/>
    </mc:Choice>
    <mc:Fallback xmlns="">
      <p:transition spd="slow" advTm="39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58" y="2333625"/>
            <a:ext cx="6991672" cy="1609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664" y="790575"/>
            <a:ext cx="7414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 Information/Specimens Were Obtained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8"/>
    </mc:Choice>
    <mc:Fallback xmlns="">
      <p:transition spd="slow" advTm="5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664" y="790575"/>
            <a:ext cx="741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Location of the Research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4" y="2209799"/>
            <a:ext cx="7590028" cy="21812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0"/>
    </mc:Choice>
    <mc:Fallback xmlns="">
      <p:transition spd="slow" advTm="2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079425" y="1616640"/>
            <a:ext cx="6985150" cy="4384109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Include </a:t>
            </a:r>
            <a:r>
              <a:rPr lang="en-US" dirty="0"/>
              <a:t>with application</a:t>
            </a:r>
            <a:r>
              <a:rPr lang="en-US" dirty="0" smtClean="0"/>
              <a:t>:</a:t>
            </a:r>
          </a:p>
          <a:p>
            <a:pPr lvl="1" algn="l"/>
            <a:r>
              <a:rPr lang="en-US" dirty="0" smtClean="0"/>
              <a:t>Recruitment material</a:t>
            </a:r>
          </a:p>
          <a:p>
            <a:pPr lvl="2" algn="l"/>
            <a:r>
              <a:rPr lang="en-US" dirty="0" smtClean="0"/>
              <a:t>Recruitment flyer, Recruitment email, Recruitment script, etc.</a:t>
            </a:r>
            <a:endParaRPr lang="en-US" dirty="0"/>
          </a:p>
          <a:p>
            <a:pPr lvl="1" algn="l"/>
            <a:r>
              <a:rPr lang="en-US" dirty="0"/>
              <a:t>Consent document </a:t>
            </a:r>
            <a:endParaRPr lang="en-US" dirty="0" smtClean="0"/>
          </a:p>
          <a:p>
            <a:pPr lvl="2" algn="l"/>
            <a:r>
              <a:rPr lang="en-US" dirty="0" smtClean="0"/>
              <a:t>Disclosure</a:t>
            </a:r>
            <a:r>
              <a:rPr lang="en-US" dirty="0"/>
              <a:t>, Consent </a:t>
            </a:r>
            <a:r>
              <a:rPr lang="en-US" dirty="0" smtClean="0"/>
              <a:t>form, Assent form, Parental Permission</a:t>
            </a:r>
          </a:p>
          <a:p>
            <a:pPr lvl="2" algn="l"/>
            <a:r>
              <a:rPr lang="en-US" dirty="0" smtClean="0"/>
              <a:t>Disclosure template available on D2L</a:t>
            </a:r>
            <a:endParaRPr lang="en-US" dirty="0"/>
          </a:p>
          <a:p>
            <a:pPr lvl="1" algn="l"/>
            <a:r>
              <a:rPr lang="en-US" dirty="0" smtClean="0"/>
              <a:t>Participant </a:t>
            </a:r>
            <a:r>
              <a:rPr lang="en-US" dirty="0"/>
              <a:t>material</a:t>
            </a:r>
          </a:p>
          <a:p>
            <a:pPr lvl="2" algn="l"/>
            <a:r>
              <a:rPr lang="en-US" dirty="0"/>
              <a:t>Instructional videos/written guides; anything the participant will see or </a:t>
            </a:r>
            <a:r>
              <a:rPr lang="en-US" dirty="0" smtClean="0"/>
              <a:t>hear</a:t>
            </a:r>
          </a:p>
          <a:p>
            <a:pPr lvl="1" algn="l"/>
            <a:r>
              <a:rPr lang="en-US" dirty="0"/>
              <a:t>Data collection </a:t>
            </a:r>
            <a:r>
              <a:rPr lang="en-US" dirty="0" smtClean="0"/>
              <a:t>tools</a:t>
            </a:r>
            <a:endParaRPr lang="en-US" dirty="0"/>
          </a:p>
          <a:p>
            <a:pPr lvl="1" algn="l"/>
            <a:r>
              <a:rPr lang="en-US" dirty="0"/>
              <a:t>Site </a:t>
            </a:r>
            <a:r>
              <a:rPr lang="en-US" dirty="0" smtClean="0"/>
              <a:t>authorization</a:t>
            </a:r>
          </a:p>
          <a:p>
            <a:pPr lvl="2" algn="l"/>
            <a:r>
              <a:rPr lang="en-US" dirty="0" smtClean="0"/>
              <a:t>Site Authorization template available on D2L</a:t>
            </a: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Other Documents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4"/>
    </mc:Choice>
    <mc:Fallback xmlns="">
      <p:transition spd="slow" advTm="3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With the new forms actual signatures are not needed</a:t>
            </a:r>
          </a:p>
          <a:p>
            <a:pPr algn="l"/>
            <a:r>
              <a:rPr lang="en-US" dirty="0" smtClean="0"/>
              <a:t>Principal Investigator 	</a:t>
            </a:r>
          </a:p>
          <a:p>
            <a:pPr lvl="1" algn="l"/>
            <a:r>
              <a:rPr lang="en-US" dirty="0"/>
              <a:t>P</a:t>
            </a:r>
            <a:r>
              <a:rPr lang="en-US" dirty="0" smtClean="0"/>
              <a:t>rovides attestation </a:t>
            </a:r>
          </a:p>
          <a:p>
            <a:pPr algn="l"/>
            <a:r>
              <a:rPr lang="en-US" dirty="0" smtClean="0"/>
              <a:t>Advisor (Student)</a:t>
            </a:r>
          </a:p>
          <a:p>
            <a:pPr lvl="1" algn="l"/>
            <a:r>
              <a:rPr lang="en-US" dirty="0" smtClean="0"/>
              <a:t>Office of Nursing Research will obtain email confirmation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 smtClean="0"/>
              <a:t>Signatures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4"/>
    </mc:Choice>
    <mc:Fallback xmlns="">
      <p:transition spd="slow" advTm="2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Things </a:t>
            </a:r>
            <a:r>
              <a:rPr lang="en-US" dirty="0"/>
              <a:t>to remember when submitting </a:t>
            </a:r>
            <a:r>
              <a:rPr lang="en-US" dirty="0" smtClean="0"/>
              <a:t>documents:</a:t>
            </a:r>
          </a:p>
          <a:p>
            <a:pPr lvl="1" algn="l"/>
            <a:r>
              <a:rPr lang="en-US" dirty="0" smtClean="0"/>
              <a:t>Microsoft </a:t>
            </a:r>
            <a:r>
              <a:rPr lang="en-US" dirty="0"/>
              <a:t>Word documents are required for consents or </a:t>
            </a:r>
            <a:r>
              <a:rPr lang="en-US" dirty="0" smtClean="0"/>
              <a:t>disclosure form, </a:t>
            </a:r>
            <a:r>
              <a:rPr lang="en-US" dirty="0"/>
              <a:t>recruitment material and data collection instruments (if applicable</a:t>
            </a:r>
            <a:r>
              <a:rPr lang="en-US" dirty="0" smtClean="0"/>
              <a:t>)</a:t>
            </a:r>
          </a:p>
          <a:p>
            <a:pPr lvl="1" algn="l"/>
            <a:r>
              <a:rPr lang="en-US" dirty="0" smtClean="0"/>
              <a:t>Send documents as separate files</a:t>
            </a:r>
          </a:p>
          <a:p>
            <a:pPr lvl="1" algn="l"/>
            <a:r>
              <a:rPr lang="en-US" dirty="0" smtClean="0"/>
              <a:t>Signatures/confirmation emails </a:t>
            </a:r>
            <a:r>
              <a:rPr lang="en-US" dirty="0"/>
              <a:t>will be obtained by the Office of Nursing </a:t>
            </a:r>
            <a:r>
              <a:rPr lang="en-US" dirty="0" smtClean="0"/>
              <a:t>Research</a:t>
            </a:r>
          </a:p>
          <a:p>
            <a:pPr lvl="1" algn="l"/>
            <a:r>
              <a:rPr lang="en-US" dirty="0"/>
              <a:t>Scanned copy of </a:t>
            </a:r>
            <a:r>
              <a:rPr lang="en-US" dirty="0" smtClean="0"/>
              <a:t>application forms </a:t>
            </a:r>
            <a:r>
              <a:rPr lang="en-US" dirty="0"/>
              <a:t>will not be accepted</a:t>
            </a:r>
          </a:p>
          <a:p>
            <a:pPr algn="l"/>
            <a:r>
              <a:rPr lang="en-US" dirty="0" smtClean="0"/>
              <a:t>Submit </a:t>
            </a:r>
            <a:r>
              <a:rPr lang="en-US" dirty="0"/>
              <a:t>to Dr. Pasvogel (</a:t>
            </a:r>
            <a:r>
              <a:rPr lang="en-US" dirty="0">
                <a:hlinkClick r:id="rId4"/>
              </a:rPr>
              <a:t>apasv@email.arizona.edu</a:t>
            </a:r>
            <a:r>
              <a:rPr lang="en-US" dirty="0"/>
              <a:t>) for review in the College of Nursing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Submitting Documents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3"/>
    </mc:Choice>
    <mc:Fallback xmlns="">
      <p:transition spd="slow" advTm="4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654740"/>
            <a:ext cx="6985150" cy="4155509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Submit completed form </a:t>
            </a:r>
            <a:r>
              <a:rPr lang="en-US" dirty="0" smtClean="0"/>
              <a:t>and accompanying documents to </a:t>
            </a:r>
            <a:r>
              <a:rPr lang="en-US" dirty="0"/>
              <a:t>the College of Nursing Office of Nursing Research (Alice Pasvogel </a:t>
            </a:r>
            <a:r>
              <a:rPr lang="en-US" dirty="0">
                <a:hlinkClick r:id="rId4"/>
              </a:rPr>
              <a:t>apasv@email.arizona.edu</a:t>
            </a:r>
            <a:r>
              <a:rPr lang="en-US" dirty="0"/>
              <a:t>)</a:t>
            </a:r>
          </a:p>
          <a:p>
            <a:pPr lvl="1" algn="l"/>
            <a:r>
              <a:rPr lang="en-US" dirty="0"/>
              <a:t>Revisions requested if needed</a:t>
            </a:r>
          </a:p>
          <a:p>
            <a:pPr algn="l"/>
            <a:r>
              <a:rPr lang="en-US" dirty="0"/>
              <a:t>Reviewed by College of Nursing Departmental Review Committee</a:t>
            </a:r>
          </a:p>
          <a:p>
            <a:pPr lvl="1" algn="l"/>
            <a:r>
              <a:rPr lang="en-US" dirty="0"/>
              <a:t>Revisions requested if needed</a:t>
            </a:r>
          </a:p>
          <a:p>
            <a:pPr algn="l"/>
            <a:r>
              <a:rPr lang="en-US" dirty="0"/>
              <a:t>Submitted to UA IRB</a:t>
            </a:r>
          </a:p>
          <a:p>
            <a:pPr lvl="1" algn="l"/>
            <a:r>
              <a:rPr lang="en-US" dirty="0"/>
              <a:t>Revisions requested if needed</a:t>
            </a:r>
          </a:p>
          <a:p>
            <a:pPr algn="l"/>
            <a:r>
              <a:rPr lang="en-US" dirty="0" smtClean="0"/>
              <a:t>Determination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 smtClean="0"/>
              <a:t>Steps in the Review Process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76"/>
    </mc:Choice>
    <mc:Fallback xmlns="">
      <p:transition spd="slow" advTm="8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1654741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Determination of Human Research forms are reviewed by the College of Nursing Departmental Review Committee when received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 smtClean="0"/>
              <a:t>College of Nursing Review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9"/>
    </mc:Choice>
    <mc:Fallback xmlns="">
      <p:transition spd="slow" advTm="1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College </a:t>
            </a:r>
            <a:r>
              <a:rPr lang="en-US" dirty="0"/>
              <a:t>of Nursing </a:t>
            </a:r>
            <a:r>
              <a:rPr lang="en-US" dirty="0" smtClean="0"/>
              <a:t>review</a:t>
            </a:r>
          </a:p>
          <a:p>
            <a:pPr lvl="1" algn="l"/>
            <a:r>
              <a:rPr lang="en-US" dirty="0" smtClean="0"/>
              <a:t>1 week minimum</a:t>
            </a:r>
          </a:p>
          <a:p>
            <a:pPr lvl="1" algn="l"/>
            <a:r>
              <a:rPr lang="en-US" dirty="0" smtClean="0"/>
              <a:t>2 weeks</a:t>
            </a:r>
          </a:p>
          <a:p>
            <a:pPr algn="l"/>
            <a:r>
              <a:rPr lang="en-US" dirty="0" smtClean="0"/>
              <a:t>University </a:t>
            </a:r>
            <a:r>
              <a:rPr lang="en-US" dirty="0"/>
              <a:t>IRB </a:t>
            </a:r>
            <a:r>
              <a:rPr lang="en-US" dirty="0" smtClean="0"/>
              <a:t>review</a:t>
            </a:r>
          </a:p>
          <a:p>
            <a:pPr lvl="1" algn="l"/>
            <a:r>
              <a:rPr lang="en-US" dirty="0" smtClean="0"/>
              <a:t>2 weeks</a:t>
            </a:r>
          </a:p>
          <a:p>
            <a:pPr algn="l"/>
            <a:r>
              <a:rPr lang="en-US" dirty="0"/>
              <a:t>Total average time </a:t>
            </a:r>
          </a:p>
          <a:p>
            <a:pPr lvl="1" algn="l"/>
            <a:r>
              <a:rPr lang="en-US" dirty="0"/>
              <a:t>1</a:t>
            </a:r>
            <a:r>
              <a:rPr lang="en-US" dirty="0" smtClean="0"/>
              <a:t>-2 </a:t>
            </a:r>
            <a:r>
              <a:rPr lang="en-US" dirty="0"/>
              <a:t>months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Timeframe for Review and Approval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6"/>
    </mc:Choice>
    <mc:Fallback xmlns="">
      <p:transition spd="slow" advTm="30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Delay </a:t>
            </a:r>
            <a:r>
              <a:rPr lang="en-US" dirty="0"/>
              <a:t>in responding to requested </a:t>
            </a:r>
            <a:r>
              <a:rPr lang="en-US" dirty="0" smtClean="0"/>
              <a:t>revisions</a:t>
            </a:r>
          </a:p>
          <a:p>
            <a:pPr algn="l"/>
            <a:r>
              <a:rPr lang="en-US" dirty="0"/>
              <a:t>A</a:t>
            </a:r>
            <a:r>
              <a:rPr lang="en-US" dirty="0" smtClean="0"/>
              <a:t>pproval </a:t>
            </a:r>
            <a:r>
              <a:rPr lang="en-US" dirty="0"/>
              <a:t>from external </a:t>
            </a:r>
            <a:r>
              <a:rPr lang="en-US" dirty="0" smtClean="0"/>
              <a:t>sites</a:t>
            </a:r>
          </a:p>
          <a:p>
            <a:pPr lvl="1" algn="l"/>
            <a:r>
              <a:rPr lang="en-US" dirty="0" smtClean="0"/>
              <a:t>Site Authorization</a:t>
            </a:r>
          </a:p>
          <a:p>
            <a:pPr lvl="1" algn="l"/>
            <a:r>
              <a:rPr lang="en-US" dirty="0"/>
              <a:t>IRB approval from other site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Delays in Getting Approval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53"/>
    </mc:Choice>
    <mc:Fallback xmlns="">
      <p:transition spd="slow" advTm="70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184199" y="19500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information is based on information as of today and forms </a:t>
            </a:r>
            <a:r>
              <a:rPr lang="en-US" dirty="0" smtClean="0"/>
              <a:t>dated January </a:t>
            </a:r>
            <a:r>
              <a:rPr lang="en-US" dirty="0"/>
              <a:t>2018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57200" y="63446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Disclaimer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6"/>
    </mc:Choice>
    <mc:Fallback xmlns="">
      <p:transition spd="slow" advTm="1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PI attestation and Advisor confirmation </a:t>
            </a:r>
            <a:r>
              <a:rPr lang="en-US" dirty="0"/>
              <a:t>email </a:t>
            </a:r>
            <a:r>
              <a:rPr lang="en-US" dirty="0" smtClean="0"/>
              <a:t>or signatures must </a:t>
            </a:r>
            <a:r>
              <a:rPr lang="en-US" dirty="0"/>
              <a:t>be dated within 30 days of submission to the UA IRB </a:t>
            </a:r>
          </a:p>
          <a:p>
            <a:pPr algn="l"/>
            <a:r>
              <a:rPr lang="en-US" dirty="0"/>
              <a:t>If the UA IRB requests changes to forms or other documents, revisions must be submitted to the IRB within 30 days of the </a:t>
            </a:r>
            <a:r>
              <a:rPr lang="en-US" dirty="0" smtClean="0"/>
              <a:t>date of the email 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 smtClean="0"/>
              <a:t>30 Day </a:t>
            </a:r>
            <a:r>
              <a:rPr lang="en-US" sz="2800" dirty="0"/>
              <a:t>R</a:t>
            </a:r>
            <a:r>
              <a:rPr lang="en-US" sz="2800" dirty="0" smtClean="0"/>
              <a:t>ules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3"/>
    </mc:Choice>
    <mc:Fallback xmlns="">
      <p:transition spd="slow" advTm="45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Things to Keep in Mind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IRB changes</a:t>
            </a:r>
          </a:p>
          <a:p>
            <a:pPr lvl="1" algn="l"/>
            <a:r>
              <a:rPr lang="en-US" dirty="0"/>
              <a:t>Forms</a:t>
            </a:r>
          </a:p>
          <a:p>
            <a:pPr lvl="1" algn="l"/>
            <a:r>
              <a:rPr lang="en-US" dirty="0"/>
              <a:t>Procedures</a:t>
            </a:r>
          </a:p>
          <a:p>
            <a:pPr algn="l"/>
            <a:r>
              <a:rPr lang="en-US" dirty="0" smtClean="0"/>
              <a:t>Process takes time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62"/>
    </mc:Choice>
    <mc:Fallback xmlns="">
      <p:transition spd="slow" advTm="5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IRB Website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176793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hlinkClick r:id="rId4"/>
              </a:rPr>
              <a:t>http://rgw.arizona.edu/compliance/human-subjects-protection-program</a:t>
            </a:r>
            <a:endParaRPr lang="en-US" dirty="0"/>
          </a:p>
          <a:p>
            <a:pPr algn="l"/>
            <a:r>
              <a:rPr lang="en-US" dirty="0" smtClean="0"/>
              <a:t>Applications</a:t>
            </a:r>
          </a:p>
          <a:p>
            <a:pPr algn="l"/>
            <a:r>
              <a:rPr lang="en-US" dirty="0" smtClean="0"/>
              <a:t>Additional forms</a:t>
            </a:r>
          </a:p>
          <a:p>
            <a:pPr algn="l"/>
            <a:r>
              <a:rPr lang="en-US" dirty="0" smtClean="0"/>
              <a:t>Guidance </a:t>
            </a:r>
            <a:endParaRPr lang="en-US" dirty="0"/>
          </a:p>
          <a:p>
            <a:pPr marL="0" indent="0" algn="l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6"/>
    </mc:Choice>
    <mc:Fallback xmlns="">
      <p:transition spd="slow" advTm="2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Assistance Available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DNP Project/Dissertation </a:t>
            </a:r>
            <a:r>
              <a:rPr lang="en-US" dirty="0" smtClean="0"/>
              <a:t>Chair (Students)</a:t>
            </a:r>
            <a:endParaRPr lang="en-US" dirty="0"/>
          </a:p>
          <a:p>
            <a:pPr algn="l"/>
            <a:r>
              <a:rPr lang="en-US" dirty="0"/>
              <a:t>College of Nursing </a:t>
            </a:r>
            <a:r>
              <a:rPr lang="en-US" dirty="0" smtClean="0"/>
              <a:t>website</a:t>
            </a:r>
          </a:p>
          <a:p>
            <a:pPr lvl="1" algn="l"/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www.nursing.arizona.edu/commons/overview-research-resources</a:t>
            </a:r>
            <a:endParaRPr lang="en-US" dirty="0" smtClean="0"/>
          </a:p>
          <a:p>
            <a:pPr algn="l"/>
            <a:r>
              <a:rPr lang="en-US" dirty="0" smtClean="0"/>
              <a:t>Alice </a:t>
            </a:r>
            <a:r>
              <a:rPr lang="en-US" dirty="0"/>
              <a:t>Pasvogel</a:t>
            </a:r>
          </a:p>
          <a:p>
            <a:pPr lvl="1" algn="l">
              <a:buNone/>
            </a:pPr>
            <a:r>
              <a:rPr lang="en-US" dirty="0">
                <a:hlinkClick r:id="rId5"/>
              </a:rPr>
              <a:t>apasv@email.arizona.edu</a:t>
            </a:r>
            <a:r>
              <a:rPr lang="en-US" dirty="0"/>
              <a:t> </a:t>
            </a:r>
          </a:p>
          <a:p>
            <a:pPr algn="l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2"/>
    </mc:Choice>
    <mc:Fallback xmlns="">
      <p:transition spd="slow" advTm="2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Summary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Multi-step process</a:t>
            </a:r>
          </a:p>
          <a:p>
            <a:pPr algn="l"/>
            <a:r>
              <a:rPr lang="en-US" dirty="0"/>
              <a:t>Process takes time – </a:t>
            </a:r>
            <a:r>
              <a:rPr lang="en-US" dirty="0" smtClean="0"/>
              <a:t>1-2 </a:t>
            </a:r>
            <a:r>
              <a:rPr lang="en-US" dirty="0"/>
              <a:t>months</a:t>
            </a:r>
          </a:p>
          <a:p>
            <a:pPr algn="l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53"/>
    </mc:Choice>
    <mc:Fallback xmlns="">
      <p:transition spd="slow" advTm="3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Questions?</a:t>
            </a: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Contact Alice Pasvogel </a:t>
            </a:r>
            <a:endParaRPr lang="en-US" dirty="0" smtClean="0"/>
          </a:p>
          <a:p>
            <a:pPr lvl="1" algn="l"/>
            <a:r>
              <a:rPr lang="en-US" dirty="0" smtClean="0">
                <a:hlinkClick r:id="rId4"/>
              </a:rPr>
              <a:t>apasv@email.arizona.edu</a:t>
            </a:r>
            <a:endParaRPr lang="en-US" dirty="0" smtClean="0"/>
          </a:p>
          <a:p>
            <a:pPr lvl="1" algn="l"/>
            <a:r>
              <a:rPr lang="en-US" dirty="0" smtClean="0"/>
              <a:t>(520) 626-6656 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0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5"/>
    </mc:Choice>
    <mc:Fallback xmlns="">
      <p:transition spd="slow" advTm="1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Complete this form </a:t>
            </a:r>
            <a:r>
              <a:rPr lang="en-US" dirty="0" smtClean="0"/>
              <a:t>if:</a:t>
            </a:r>
          </a:p>
          <a:p>
            <a:pPr lvl="1" algn="l"/>
            <a:r>
              <a:rPr lang="en-US" dirty="0" smtClean="0"/>
              <a:t>Project does </a:t>
            </a:r>
            <a:r>
              <a:rPr lang="en-US" dirty="0"/>
              <a:t>not meet the definition of research or human </a:t>
            </a:r>
            <a:r>
              <a:rPr lang="en-US" dirty="0" smtClean="0"/>
              <a:t>research</a:t>
            </a:r>
          </a:p>
          <a:p>
            <a:pPr lvl="1" algn="l"/>
            <a:r>
              <a:rPr lang="en-US" dirty="0"/>
              <a:t>Project involves quality improvement, quality assurance, program </a:t>
            </a:r>
            <a:r>
              <a:rPr lang="en-US" dirty="0" smtClean="0"/>
              <a:t>evaluation</a:t>
            </a:r>
          </a:p>
          <a:p>
            <a:pPr lvl="2" algn="l"/>
            <a:r>
              <a:rPr lang="en-US" dirty="0"/>
              <a:t>Applies only to a specific setting (i.e. clinic, unit)</a:t>
            </a:r>
          </a:p>
          <a:p>
            <a:pPr lvl="1" algn="l"/>
            <a:r>
              <a:rPr lang="en-US" dirty="0"/>
              <a:t>Needs assessment</a:t>
            </a:r>
          </a:p>
          <a:p>
            <a:pPr lvl="1" algn="l"/>
            <a:r>
              <a:rPr lang="en-US" dirty="0"/>
              <a:t>Secondary analysis of de-identified data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/>
              <a:t>Determination of Human Research form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04"/>
    </mc:Choice>
    <mc:Fallback xmlns="">
      <p:transition spd="slow" advTm="82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184199" y="2102416"/>
            <a:ext cx="6985150" cy="3824668"/>
          </a:xfrm>
          <a:prstGeom prst="rect">
            <a:avLst/>
          </a:prstGeom>
        </p:spPr>
        <p:txBody>
          <a:bodyPr/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Always </a:t>
            </a:r>
            <a:r>
              <a:rPr lang="en-US" dirty="0"/>
              <a:t>use the current version of the </a:t>
            </a:r>
            <a:r>
              <a:rPr lang="en-US" dirty="0" smtClean="0"/>
              <a:t>form</a:t>
            </a:r>
          </a:p>
          <a:p>
            <a:pPr algn="l"/>
            <a:r>
              <a:rPr lang="en-US" dirty="0" smtClean="0"/>
              <a:t>Form can be found at </a:t>
            </a:r>
            <a:r>
              <a:rPr lang="en-US" dirty="0">
                <a:hlinkClick r:id="rId4"/>
              </a:rPr>
              <a:t>http://rgw.arizona.edu/compliance/human-subjects-protection-program/HSPP-forms</a:t>
            </a:r>
            <a:r>
              <a:rPr lang="en-US" dirty="0"/>
              <a:t> </a:t>
            </a:r>
          </a:p>
          <a:p>
            <a:pPr marL="0" indent="0" algn="l">
              <a:buNone/>
            </a:pPr>
            <a:endParaRPr lang="en-US" dirty="0"/>
          </a:p>
          <a:p>
            <a:pPr algn="l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62493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800" dirty="0" smtClean="0"/>
              <a:t>Determination of Human Research form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7"/>
    </mc:Choice>
    <mc:Fallback xmlns="">
      <p:transition spd="slow" advTm="2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7825" y="1095375"/>
            <a:ext cx="6901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 Date on Bottom Left Corner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85031" y="1874185"/>
            <a:ext cx="3530019" cy="3355978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75" y="5280655"/>
            <a:ext cx="4245615" cy="30099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9"/>
    </mc:Choice>
    <mc:Fallback xmlns="">
      <p:transition spd="slow" advTm="1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4664" y="790575"/>
            <a:ext cx="741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Determination of “Research”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464" y="1753570"/>
            <a:ext cx="653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- a systematic investigation, including research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testing and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evaluation, designed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develop or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generalizable knowledge.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4" y="3366095"/>
            <a:ext cx="7727833" cy="19964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8"/>
    </mc:Choice>
    <mc:Fallback xmlns="">
      <p:transition spd="slow" advTm="35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664" y="790575"/>
            <a:ext cx="741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Determination of “Human Subject”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4" y="3458409"/>
            <a:ext cx="7531654" cy="1866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2678" y="1781175"/>
            <a:ext cx="73559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subject - a living individual about whom an investigator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conducting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 obtains: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through intervention or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interaction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individual; or identifiable private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2"/>
    </mc:Choice>
    <mc:Fallback xmlns="">
      <p:transition spd="slow" advTm="58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664" y="790575"/>
            <a:ext cx="741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Purpose or Objectives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56" y="1883990"/>
            <a:ext cx="7764521" cy="23260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3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7"/>
    </mc:Choice>
    <mc:Fallback xmlns="">
      <p:transition spd="slow" advTm="2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464" y="790575"/>
            <a:ext cx="7414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 and Study Procedures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4" y="1958303"/>
            <a:ext cx="7647011" cy="18516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49"/>
    </mc:Choice>
    <mc:Fallback xmlns="">
      <p:transition spd="slow" advTm="8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</TotalTime>
  <Words>548</Words>
  <Application>Microsoft Office PowerPoint</Application>
  <PresentationFormat>On-screen Show (4:3)</PresentationFormat>
  <Paragraphs>118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Verdana</vt:lpstr>
      <vt:lpstr>Office Theme</vt:lpstr>
      <vt:lpstr>Determination of Human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urdesign</dc:creator>
  <cp:lastModifiedBy>Pasvogel, Alice E - (apasv)</cp:lastModifiedBy>
  <cp:revision>85</cp:revision>
  <cp:lastPrinted>2018-03-16T16:44:54Z</cp:lastPrinted>
  <dcterms:created xsi:type="dcterms:W3CDTF">2014-09-04T21:39:25Z</dcterms:created>
  <dcterms:modified xsi:type="dcterms:W3CDTF">2018-03-28T15:04:31Z</dcterms:modified>
</cp:coreProperties>
</file>