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7" r:id="rId2"/>
  </p:sldMasterIdLst>
  <p:notesMasterIdLst>
    <p:notesMasterId r:id="rId45"/>
  </p:notesMasterIdLst>
  <p:sldIdLst>
    <p:sldId id="256" r:id="rId3"/>
    <p:sldId id="260" r:id="rId4"/>
    <p:sldId id="261" r:id="rId5"/>
    <p:sldId id="259" r:id="rId6"/>
    <p:sldId id="262" r:id="rId7"/>
    <p:sldId id="263" r:id="rId8"/>
    <p:sldId id="264" r:id="rId9"/>
    <p:sldId id="265" r:id="rId10"/>
    <p:sldId id="266" r:id="rId11"/>
    <p:sldId id="267" r:id="rId12"/>
    <p:sldId id="415" r:id="rId13"/>
    <p:sldId id="257" r:id="rId14"/>
    <p:sldId id="416" r:id="rId15"/>
    <p:sldId id="282" r:id="rId16"/>
    <p:sldId id="283" r:id="rId17"/>
    <p:sldId id="284" r:id="rId18"/>
    <p:sldId id="285" r:id="rId19"/>
    <p:sldId id="414" r:id="rId20"/>
    <p:sldId id="280" r:id="rId21"/>
    <p:sldId id="258" r:id="rId22"/>
    <p:sldId id="281" r:id="rId23"/>
    <p:sldId id="417" r:id="rId24"/>
    <p:sldId id="272" r:id="rId25"/>
    <p:sldId id="273" r:id="rId26"/>
    <p:sldId id="274" r:id="rId27"/>
    <p:sldId id="277" r:id="rId28"/>
    <p:sldId id="408" r:id="rId29"/>
    <p:sldId id="407" r:id="rId30"/>
    <p:sldId id="279" r:id="rId31"/>
    <p:sldId id="286" r:id="rId32"/>
    <p:sldId id="268" r:id="rId33"/>
    <p:sldId id="288" r:id="rId34"/>
    <p:sldId id="295" r:id="rId35"/>
    <p:sldId id="293" r:id="rId36"/>
    <p:sldId id="409" r:id="rId37"/>
    <p:sldId id="410" r:id="rId38"/>
    <p:sldId id="418" r:id="rId39"/>
    <p:sldId id="419" r:id="rId40"/>
    <p:sldId id="413" r:id="rId41"/>
    <p:sldId id="406" r:id="rId42"/>
    <p:sldId id="308" r:id="rId43"/>
    <p:sldId id="290"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0520"/>
    <a:srgbClr val="6F868D"/>
    <a:srgbClr val="333333"/>
    <a:srgbClr val="C8D9D8"/>
    <a:srgbClr val="0C234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p:restoredTop sz="94674"/>
  </p:normalViewPr>
  <p:slideViewPr>
    <p:cSldViewPr snapToGrid="0" snapToObjects="1">
      <p:cViewPr varScale="1">
        <p:scale>
          <a:sx n="108" d="100"/>
          <a:sy n="108" d="100"/>
        </p:scale>
        <p:origin x="150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1C4A0C-3A4E-4E6E-A29E-B7A32C12ED23}" type="datetimeFigureOut">
              <a:rPr lang="en-US" smtClean="0"/>
              <a:t>12/5/2019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9A9DE7-628B-496B-BA9B-366FCC6E3EF8}" type="slidenum">
              <a:rPr lang="en-US" smtClean="0"/>
              <a:t>‹#›</a:t>
            </a:fld>
            <a:endParaRPr lang="en-US"/>
          </a:p>
        </p:txBody>
      </p:sp>
    </p:spTree>
    <p:extLst>
      <p:ext uri="{BB962C8B-B14F-4D97-AF65-F5344CB8AC3E}">
        <p14:creationId xmlns:p14="http://schemas.microsoft.com/office/powerpoint/2010/main" val="485782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9A9DE7-628B-496B-BA9B-366FCC6E3EF8}" type="slidenum">
              <a:rPr lang="en-US" smtClean="0"/>
              <a:t>2</a:t>
            </a:fld>
            <a:endParaRPr lang="en-US"/>
          </a:p>
        </p:txBody>
      </p:sp>
    </p:spTree>
    <p:extLst>
      <p:ext uri="{BB962C8B-B14F-4D97-AF65-F5344CB8AC3E}">
        <p14:creationId xmlns:p14="http://schemas.microsoft.com/office/powerpoint/2010/main" val="2541788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a:defRPr>
                <a:solidFill>
                  <a:schemeClr val="tx1"/>
                </a:solidFill>
                <a:latin typeface="Times New Roman" panose="02020603050405020304" pitchFamily="18" charset="0"/>
              </a:defRPr>
            </a:lvl1pPr>
            <a:lvl2pPr marL="742950" indent="-285750" defTabSz="465138">
              <a:defRPr>
                <a:solidFill>
                  <a:schemeClr val="tx1"/>
                </a:solidFill>
                <a:latin typeface="Times New Roman" panose="02020603050405020304" pitchFamily="18" charset="0"/>
              </a:defRPr>
            </a:lvl2pPr>
            <a:lvl3pPr marL="1143000" indent="-228600" defTabSz="465138">
              <a:defRPr>
                <a:solidFill>
                  <a:schemeClr val="tx1"/>
                </a:solidFill>
                <a:latin typeface="Times New Roman" panose="02020603050405020304" pitchFamily="18" charset="0"/>
              </a:defRPr>
            </a:lvl3pPr>
            <a:lvl4pPr marL="1600200" indent="-228600" defTabSz="465138">
              <a:defRPr>
                <a:solidFill>
                  <a:schemeClr val="tx1"/>
                </a:solidFill>
                <a:latin typeface="Times New Roman" panose="02020603050405020304" pitchFamily="18" charset="0"/>
              </a:defRPr>
            </a:lvl4pPr>
            <a:lvl5pPr marL="2057400" indent="-228600" defTabSz="465138">
              <a:defRPr>
                <a:solidFill>
                  <a:schemeClr val="tx1"/>
                </a:solidFill>
                <a:latin typeface="Times New Roman" panose="02020603050405020304" pitchFamily="18" charset="0"/>
              </a:defRPr>
            </a:lvl5pPr>
            <a:lvl6pPr marL="2514600" indent="-228600" defTabSz="4651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651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651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65138"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465138" rtl="0" eaLnBrk="1" fontAlgn="base" latinLnBrk="0" hangingPunct="1">
              <a:lnSpc>
                <a:spcPct val="100000"/>
              </a:lnSpc>
              <a:spcBef>
                <a:spcPct val="0"/>
              </a:spcBef>
              <a:spcAft>
                <a:spcPct val="0"/>
              </a:spcAft>
              <a:buClrTx/>
              <a:buSzTx/>
              <a:buFontTx/>
              <a:buNone/>
              <a:tabLst/>
              <a:defRPr/>
            </a:pPr>
            <a:fld id="{C2F7961C-3D16-4487-90C1-39C19DD8D54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65138"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39825"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2638" indent="-227013">
              <a:spcBef>
                <a:spcPct val="30000"/>
              </a:spcBef>
              <a:defRPr sz="1200">
                <a:solidFill>
                  <a:schemeClr val="tx1"/>
                </a:solidFill>
                <a:latin typeface="Calibri" panose="020F0502020204030204" pitchFamily="34" charset="0"/>
              </a:defRPr>
            </a:lvl5pPr>
            <a:lvl6pPr marL="2509838" indent="-227013" eaLnBrk="0" fontAlgn="base" hangingPunct="0">
              <a:spcBef>
                <a:spcPct val="30000"/>
              </a:spcBef>
              <a:spcAft>
                <a:spcPct val="0"/>
              </a:spcAft>
              <a:defRPr sz="1200">
                <a:solidFill>
                  <a:schemeClr val="tx1"/>
                </a:solidFill>
                <a:latin typeface="Calibri" panose="020F0502020204030204" pitchFamily="34" charset="0"/>
              </a:defRPr>
            </a:lvl6pPr>
            <a:lvl7pPr marL="2967038" indent="-227013" eaLnBrk="0" fontAlgn="base" hangingPunct="0">
              <a:spcBef>
                <a:spcPct val="30000"/>
              </a:spcBef>
              <a:spcAft>
                <a:spcPct val="0"/>
              </a:spcAft>
              <a:defRPr sz="1200">
                <a:solidFill>
                  <a:schemeClr val="tx1"/>
                </a:solidFill>
                <a:latin typeface="Calibri" panose="020F0502020204030204" pitchFamily="34" charset="0"/>
              </a:defRPr>
            </a:lvl7pPr>
            <a:lvl8pPr marL="3424238" indent="-227013" eaLnBrk="0" fontAlgn="base" hangingPunct="0">
              <a:spcBef>
                <a:spcPct val="30000"/>
              </a:spcBef>
              <a:spcAft>
                <a:spcPct val="0"/>
              </a:spcAft>
              <a:defRPr sz="1200">
                <a:solidFill>
                  <a:schemeClr val="tx1"/>
                </a:solidFill>
                <a:latin typeface="Calibri" panose="020F0502020204030204" pitchFamily="34" charset="0"/>
              </a:defRPr>
            </a:lvl8pPr>
            <a:lvl9pPr marL="3881438"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2036C9-04F8-402E-BF8B-BC7CF32BC653}"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08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39825"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2638" indent="-227013">
              <a:spcBef>
                <a:spcPct val="30000"/>
              </a:spcBef>
              <a:defRPr sz="1200">
                <a:solidFill>
                  <a:schemeClr val="tx1"/>
                </a:solidFill>
                <a:latin typeface="Calibri" panose="020F0502020204030204" pitchFamily="34" charset="0"/>
              </a:defRPr>
            </a:lvl5pPr>
            <a:lvl6pPr marL="2509838" indent="-227013" eaLnBrk="0" fontAlgn="base" hangingPunct="0">
              <a:spcBef>
                <a:spcPct val="30000"/>
              </a:spcBef>
              <a:spcAft>
                <a:spcPct val="0"/>
              </a:spcAft>
              <a:defRPr sz="1200">
                <a:solidFill>
                  <a:schemeClr val="tx1"/>
                </a:solidFill>
                <a:latin typeface="Calibri" panose="020F0502020204030204" pitchFamily="34" charset="0"/>
              </a:defRPr>
            </a:lvl6pPr>
            <a:lvl7pPr marL="2967038" indent="-227013" eaLnBrk="0" fontAlgn="base" hangingPunct="0">
              <a:spcBef>
                <a:spcPct val="30000"/>
              </a:spcBef>
              <a:spcAft>
                <a:spcPct val="0"/>
              </a:spcAft>
              <a:defRPr sz="1200">
                <a:solidFill>
                  <a:schemeClr val="tx1"/>
                </a:solidFill>
                <a:latin typeface="Calibri" panose="020F0502020204030204" pitchFamily="34" charset="0"/>
              </a:defRPr>
            </a:lvl7pPr>
            <a:lvl8pPr marL="3424238" indent="-227013" eaLnBrk="0" fontAlgn="base" hangingPunct="0">
              <a:spcBef>
                <a:spcPct val="30000"/>
              </a:spcBef>
              <a:spcAft>
                <a:spcPct val="0"/>
              </a:spcAft>
              <a:defRPr sz="1200">
                <a:solidFill>
                  <a:schemeClr val="tx1"/>
                </a:solidFill>
                <a:latin typeface="Calibri" panose="020F0502020204030204" pitchFamily="34" charset="0"/>
              </a:defRPr>
            </a:lvl8pPr>
            <a:lvl9pPr marL="3881438"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11/30/2011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39825"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2638" indent="-227013">
              <a:spcBef>
                <a:spcPct val="30000"/>
              </a:spcBef>
              <a:defRPr sz="1200">
                <a:solidFill>
                  <a:schemeClr val="tx1"/>
                </a:solidFill>
                <a:latin typeface="Calibri" panose="020F0502020204030204" pitchFamily="34" charset="0"/>
              </a:defRPr>
            </a:lvl5pPr>
            <a:lvl6pPr marL="2509838" indent="-227013" eaLnBrk="0" fontAlgn="base" hangingPunct="0">
              <a:spcBef>
                <a:spcPct val="30000"/>
              </a:spcBef>
              <a:spcAft>
                <a:spcPct val="0"/>
              </a:spcAft>
              <a:defRPr sz="1200">
                <a:solidFill>
                  <a:schemeClr val="tx1"/>
                </a:solidFill>
                <a:latin typeface="Calibri" panose="020F0502020204030204" pitchFamily="34" charset="0"/>
              </a:defRPr>
            </a:lvl6pPr>
            <a:lvl7pPr marL="2967038" indent="-227013" eaLnBrk="0" fontAlgn="base" hangingPunct="0">
              <a:spcBef>
                <a:spcPct val="30000"/>
              </a:spcBef>
              <a:spcAft>
                <a:spcPct val="0"/>
              </a:spcAft>
              <a:defRPr sz="1200">
                <a:solidFill>
                  <a:schemeClr val="tx1"/>
                </a:solidFill>
                <a:latin typeface="Calibri" panose="020F0502020204030204" pitchFamily="34" charset="0"/>
              </a:defRPr>
            </a:lvl7pPr>
            <a:lvl8pPr marL="3424238" indent="-227013" eaLnBrk="0" fontAlgn="base" hangingPunct="0">
              <a:spcBef>
                <a:spcPct val="30000"/>
              </a:spcBef>
              <a:spcAft>
                <a:spcPct val="0"/>
              </a:spcAft>
              <a:defRPr sz="1200">
                <a:solidFill>
                  <a:schemeClr val="tx1"/>
                </a:solidFill>
                <a:latin typeface="Calibri" panose="020F0502020204030204" pitchFamily="34" charset="0"/>
              </a:defRPr>
            </a:lvl8pPr>
            <a:lvl9pPr marL="3881438"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C7CD7CF-8E7F-4D56-9AB9-A45173E3497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2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39825"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2638" indent="-227013">
              <a:spcBef>
                <a:spcPct val="30000"/>
              </a:spcBef>
              <a:defRPr sz="1200">
                <a:solidFill>
                  <a:schemeClr val="tx1"/>
                </a:solidFill>
                <a:latin typeface="Calibri" panose="020F0502020204030204" pitchFamily="34" charset="0"/>
              </a:defRPr>
            </a:lvl5pPr>
            <a:lvl6pPr marL="2509838" indent="-227013" eaLnBrk="0" fontAlgn="base" hangingPunct="0">
              <a:spcBef>
                <a:spcPct val="30000"/>
              </a:spcBef>
              <a:spcAft>
                <a:spcPct val="0"/>
              </a:spcAft>
              <a:defRPr sz="1200">
                <a:solidFill>
                  <a:schemeClr val="tx1"/>
                </a:solidFill>
                <a:latin typeface="Calibri" panose="020F0502020204030204" pitchFamily="34" charset="0"/>
              </a:defRPr>
            </a:lvl6pPr>
            <a:lvl7pPr marL="2967038" indent="-227013" eaLnBrk="0" fontAlgn="base" hangingPunct="0">
              <a:spcBef>
                <a:spcPct val="30000"/>
              </a:spcBef>
              <a:spcAft>
                <a:spcPct val="0"/>
              </a:spcAft>
              <a:defRPr sz="1200">
                <a:solidFill>
                  <a:schemeClr val="tx1"/>
                </a:solidFill>
                <a:latin typeface="Calibri" panose="020F0502020204030204" pitchFamily="34" charset="0"/>
              </a:defRPr>
            </a:lvl7pPr>
            <a:lvl8pPr marL="3424238" indent="-227013" eaLnBrk="0" fontAlgn="base" hangingPunct="0">
              <a:spcBef>
                <a:spcPct val="30000"/>
              </a:spcBef>
              <a:spcAft>
                <a:spcPct val="0"/>
              </a:spcAft>
              <a:defRPr sz="1200">
                <a:solidFill>
                  <a:schemeClr val="tx1"/>
                </a:solidFill>
                <a:latin typeface="Calibri" panose="020F0502020204030204" pitchFamily="34" charset="0"/>
              </a:defRPr>
            </a:lvl8pPr>
            <a:lvl9pPr marL="3881438"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11/30/2011</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39825"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2638" indent="-227013">
              <a:spcBef>
                <a:spcPct val="30000"/>
              </a:spcBef>
              <a:defRPr sz="1200">
                <a:solidFill>
                  <a:schemeClr val="tx1"/>
                </a:solidFill>
                <a:latin typeface="Calibri" panose="020F0502020204030204" pitchFamily="34" charset="0"/>
              </a:defRPr>
            </a:lvl5pPr>
            <a:lvl6pPr marL="2509838" indent="-227013" eaLnBrk="0" fontAlgn="base" hangingPunct="0">
              <a:spcBef>
                <a:spcPct val="30000"/>
              </a:spcBef>
              <a:spcAft>
                <a:spcPct val="0"/>
              </a:spcAft>
              <a:defRPr sz="1200">
                <a:solidFill>
                  <a:schemeClr val="tx1"/>
                </a:solidFill>
                <a:latin typeface="Calibri" panose="020F0502020204030204" pitchFamily="34" charset="0"/>
              </a:defRPr>
            </a:lvl6pPr>
            <a:lvl7pPr marL="2967038" indent="-227013" eaLnBrk="0" fontAlgn="base" hangingPunct="0">
              <a:spcBef>
                <a:spcPct val="30000"/>
              </a:spcBef>
              <a:spcAft>
                <a:spcPct val="0"/>
              </a:spcAft>
              <a:defRPr sz="1200">
                <a:solidFill>
                  <a:schemeClr val="tx1"/>
                </a:solidFill>
                <a:latin typeface="Calibri" panose="020F0502020204030204" pitchFamily="34" charset="0"/>
              </a:defRPr>
            </a:lvl7pPr>
            <a:lvl8pPr marL="3424238" indent="-227013" eaLnBrk="0" fontAlgn="base" hangingPunct="0">
              <a:spcBef>
                <a:spcPct val="30000"/>
              </a:spcBef>
              <a:spcAft>
                <a:spcPct val="0"/>
              </a:spcAft>
              <a:defRPr sz="1200">
                <a:solidFill>
                  <a:schemeClr val="tx1"/>
                </a:solidFill>
                <a:latin typeface="Calibri" panose="020F0502020204030204" pitchFamily="34" charset="0"/>
              </a:defRPr>
            </a:lvl8pPr>
            <a:lvl9pPr marL="3881438"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12251FA-BC3F-4992-B31A-77D4247EC05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7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39825"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2638" indent="-227013">
              <a:spcBef>
                <a:spcPct val="30000"/>
              </a:spcBef>
              <a:defRPr sz="1200">
                <a:solidFill>
                  <a:schemeClr val="tx1"/>
                </a:solidFill>
                <a:latin typeface="Calibri" panose="020F0502020204030204" pitchFamily="34" charset="0"/>
              </a:defRPr>
            </a:lvl5pPr>
            <a:lvl6pPr marL="2509838" indent="-227013" eaLnBrk="0" fontAlgn="base" hangingPunct="0">
              <a:spcBef>
                <a:spcPct val="30000"/>
              </a:spcBef>
              <a:spcAft>
                <a:spcPct val="0"/>
              </a:spcAft>
              <a:defRPr sz="1200">
                <a:solidFill>
                  <a:schemeClr val="tx1"/>
                </a:solidFill>
                <a:latin typeface="Calibri" panose="020F0502020204030204" pitchFamily="34" charset="0"/>
              </a:defRPr>
            </a:lvl6pPr>
            <a:lvl7pPr marL="2967038" indent="-227013" eaLnBrk="0" fontAlgn="base" hangingPunct="0">
              <a:spcBef>
                <a:spcPct val="30000"/>
              </a:spcBef>
              <a:spcAft>
                <a:spcPct val="0"/>
              </a:spcAft>
              <a:defRPr sz="1200">
                <a:solidFill>
                  <a:schemeClr val="tx1"/>
                </a:solidFill>
                <a:latin typeface="Calibri" panose="020F0502020204030204" pitchFamily="34" charset="0"/>
              </a:defRPr>
            </a:lvl7pPr>
            <a:lvl8pPr marL="3424238" indent="-227013" eaLnBrk="0" fontAlgn="base" hangingPunct="0">
              <a:spcBef>
                <a:spcPct val="30000"/>
              </a:spcBef>
              <a:spcAft>
                <a:spcPct val="0"/>
              </a:spcAft>
              <a:defRPr sz="1200">
                <a:solidFill>
                  <a:schemeClr val="tx1"/>
                </a:solidFill>
                <a:latin typeface="Calibri" panose="020F0502020204030204" pitchFamily="34" charset="0"/>
              </a:defRPr>
            </a:lvl8pPr>
            <a:lvl9pPr marL="3881438"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11/30/2011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39825"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2638" indent="-227013">
              <a:spcBef>
                <a:spcPct val="30000"/>
              </a:spcBef>
              <a:defRPr sz="1200">
                <a:solidFill>
                  <a:schemeClr val="tx1"/>
                </a:solidFill>
                <a:latin typeface="Calibri" panose="020F0502020204030204" pitchFamily="34" charset="0"/>
              </a:defRPr>
            </a:lvl5pPr>
            <a:lvl6pPr marL="2509838" indent="-227013" eaLnBrk="0" fontAlgn="base" hangingPunct="0">
              <a:spcBef>
                <a:spcPct val="30000"/>
              </a:spcBef>
              <a:spcAft>
                <a:spcPct val="0"/>
              </a:spcAft>
              <a:defRPr sz="1200">
                <a:solidFill>
                  <a:schemeClr val="tx1"/>
                </a:solidFill>
                <a:latin typeface="Calibri" panose="020F0502020204030204" pitchFamily="34" charset="0"/>
              </a:defRPr>
            </a:lvl6pPr>
            <a:lvl7pPr marL="2967038" indent="-227013" eaLnBrk="0" fontAlgn="base" hangingPunct="0">
              <a:spcBef>
                <a:spcPct val="30000"/>
              </a:spcBef>
              <a:spcAft>
                <a:spcPct val="0"/>
              </a:spcAft>
              <a:defRPr sz="1200">
                <a:solidFill>
                  <a:schemeClr val="tx1"/>
                </a:solidFill>
                <a:latin typeface="Calibri" panose="020F0502020204030204" pitchFamily="34" charset="0"/>
              </a:defRPr>
            </a:lvl7pPr>
            <a:lvl8pPr marL="3424238" indent="-227013" eaLnBrk="0" fontAlgn="base" hangingPunct="0">
              <a:spcBef>
                <a:spcPct val="30000"/>
              </a:spcBef>
              <a:spcAft>
                <a:spcPct val="0"/>
              </a:spcAft>
              <a:defRPr sz="1200">
                <a:solidFill>
                  <a:schemeClr val="tx1"/>
                </a:solidFill>
                <a:latin typeface="Calibri" panose="020F0502020204030204" pitchFamily="34" charset="0"/>
              </a:defRPr>
            </a:lvl8pPr>
            <a:lvl9pPr marL="3881438"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9B5985-705C-4B8E-BEB4-1CA1852D82FC}"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22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39825"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2638" indent="-227013">
              <a:spcBef>
                <a:spcPct val="30000"/>
              </a:spcBef>
              <a:defRPr sz="1200">
                <a:solidFill>
                  <a:schemeClr val="tx1"/>
                </a:solidFill>
                <a:latin typeface="Calibri" panose="020F0502020204030204" pitchFamily="34" charset="0"/>
              </a:defRPr>
            </a:lvl5pPr>
            <a:lvl6pPr marL="2509838" indent="-227013" eaLnBrk="0" fontAlgn="base" hangingPunct="0">
              <a:spcBef>
                <a:spcPct val="30000"/>
              </a:spcBef>
              <a:spcAft>
                <a:spcPct val="0"/>
              </a:spcAft>
              <a:defRPr sz="1200">
                <a:solidFill>
                  <a:schemeClr val="tx1"/>
                </a:solidFill>
                <a:latin typeface="Calibri" panose="020F0502020204030204" pitchFamily="34" charset="0"/>
              </a:defRPr>
            </a:lvl6pPr>
            <a:lvl7pPr marL="2967038" indent="-227013" eaLnBrk="0" fontAlgn="base" hangingPunct="0">
              <a:spcBef>
                <a:spcPct val="30000"/>
              </a:spcBef>
              <a:spcAft>
                <a:spcPct val="0"/>
              </a:spcAft>
              <a:defRPr sz="1200">
                <a:solidFill>
                  <a:schemeClr val="tx1"/>
                </a:solidFill>
                <a:latin typeface="Calibri" panose="020F0502020204030204" pitchFamily="34" charset="0"/>
              </a:defRPr>
            </a:lvl7pPr>
            <a:lvl8pPr marL="3424238" indent="-227013" eaLnBrk="0" fontAlgn="base" hangingPunct="0">
              <a:spcBef>
                <a:spcPct val="30000"/>
              </a:spcBef>
              <a:spcAft>
                <a:spcPct val="0"/>
              </a:spcAft>
              <a:defRPr sz="1200">
                <a:solidFill>
                  <a:schemeClr val="tx1"/>
                </a:solidFill>
                <a:latin typeface="Calibri" panose="020F0502020204030204" pitchFamily="34" charset="0"/>
              </a:defRPr>
            </a:lvl8pPr>
            <a:lvl9pPr marL="3881438"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11/30/2011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39825"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2638" indent="-227013">
              <a:spcBef>
                <a:spcPct val="30000"/>
              </a:spcBef>
              <a:defRPr sz="1200">
                <a:solidFill>
                  <a:schemeClr val="tx1"/>
                </a:solidFill>
                <a:latin typeface="Calibri" panose="020F0502020204030204" pitchFamily="34" charset="0"/>
              </a:defRPr>
            </a:lvl5pPr>
            <a:lvl6pPr marL="2509838" indent="-227013" eaLnBrk="0" fontAlgn="base" hangingPunct="0">
              <a:spcBef>
                <a:spcPct val="30000"/>
              </a:spcBef>
              <a:spcAft>
                <a:spcPct val="0"/>
              </a:spcAft>
              <a:defRPr sz="1200">
                <a:solidFill>
                  <a:schemeClr val="tx1"/>
                </a:solidFill>
                <a:latin typeface="Calibri" panose="020F0502020204030204" pitchFamily="34" charset="0"/>
              </a:defRPr>
            </a:lvl6pPr>
            <a:lvl7pPr marL="2967038" indent="-227013" eaLnBrk="0" fontAlgn="base" hangingPunct="0">
              <a:spcBef>
                <a:spcPct val="30000"/>
              </a:spcBef>
              <a:spcAft>
                <a:spcPct val="0"/>
              </a:spcAft>
              <a:defRPr sz="1200">
                <a:solidFill>
                  <a:schemeClr val="tx1"/>
                </a:solidFill>
                <a:latin typeface="Calibri" panose="020F0502020204030204" pitchFamily="34" charset="0"/>
              </a:defRPr>
            </a:lvl7pPr>
            <a:lvl8pPr marL="3424238" indent="-227013" eaLnBrk="0" fontAlgn="base" hangingPunct="0">
              <a:spcBef>
                <a:spcPct val="30000"/>
              </a:spcBef>
              <a:spcAft>
                <a:spcPct val="0"/>
              </a:spcAft>
              <a:defRPr sz="1200">
                <a:solidFill>
                  <a:schemeClr val="tx1"/>
                </a:solidFill>
                <a:latin typeface="Calibri" panose="020F0502020204030204" pitchFamily="34" charset="0"/>
              </a:defRPr>
            </a:lvl8pPr>
            <a:lvl9pPr marL="3881438"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BDAFA4C-A167-4718-8927-39B73FD9DA05}"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41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39825"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2638" indent="-227013">
              <a:spcBef>
                <a:spcPct val="30000"/>
              </a:spcBef>
              <a:defRPr sz="1200">
                <a:solidFill>
                  <a:schemeClr val="tx1"/>
                </a:solidFill>
                <a:latin typeface="Calibri" panose="020F0502020204030204" pitchFamily="34" charset="0"/>
              </a:defRPr>
            </a:lvl5pPr>
            <a:lvl6pPr marL="2509838" indent="-227013" eaLnBrk="0" fontAlgn="base" hangingPunct="0">
              <a:spcBef>
                <a:spcPct val="30000"/>
              </a:spcBef>
              <a:spcAft>
                <a:spcPct val="0"/>
              </a:spcAft>
              <a:defRPr sz="1200">
                <a:solidFill>
                  <a:schemeClr val="tx1"/>
                </a:solidFill>
                <a:latin typeface="Calibri" panose="020F0502020204030204" pitchFamily="34" charset="0"/>
              </a:defRPr>
            </a:lvl6pPr>
            <a:lvl7pPr marL="2967038" indent="-227013" eaLnBrk="0" fontAlgn="base" hangingPunct="0">
              <a:spcBef>
                <a:spcPct val="30000"/>
              </a:spcBef>
              <a:spcAft>
                <a:spcPct val="0"/>
              </a:spcAft>
              <a:defRPr sz="1200">
                <a:solidFill>
                  <a:schemeClr val="tx1"/>
                </a:solidFill>
                <a:latin typeface="Calibri" panose="020F0502020204030204" pitchFamily="34" charset="0"/>
              </a:defRPr>
            </a:lvl7pPr>
            <a:lvl8pPr marL="3424238" indent="-227013" eaLnBrk="0" fontAlgn="base" hangingPunct="0">
              <a:spcBef>
                <a:spcPct val="30000"/>
              </a:spcBef>
              <a:spcAft>
                <a:spcPct val="0"/>
              </a:spcAft>
              <a:defRPr sz="1200">
                <a:solidFill>
                  <a:schemeClr val="tx1"/>
                </a:solidFill>
                <a:latin typeface="Calibri" panose="020F0502020204030204" pitchFamily="34" charset="0"/>
              </a:defRPr>
            </a:lvl8pPr>
            <a:lvl9pPr marL="3881438"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11/30/2011</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39825"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2638" indent="-227013">
              <a:spcBef>
                <a:spcPct val="30000"/>
              </a:spcBef>
              <a:defRPr sz="1200">
                <a:solidFill>
                  <a:schemeClr val="tx1"/>
                </a:solidFill>
                <a:latin typeface="Calibri" panose="020F0502020204030204" pitchFamily="34" charset="0"/>
              </a:defRPr>
            </a:lvl5pPr>
            <a:lvl6pPr marL="2509838" indent="-227013" eaLnBrk="0" fontAlgn="base" hangingPunct="0">
              <a:spcBef>
                <a:spcPct val="30000"/>
              </a:spcBef>
              <a:spcAft>
                <a:spcPct val="0"/>
              </a:spcAft>
              <a:defRPr sz="1200">
                <a:solidFill>
                  <a:schemeClr val="tx1"/>
                </a:solidFill>
                <a:latin typeface="Calibri" panose="020F0502020204030204" pitchFamily="34" charset="0"/>
              </a:defRPr>
            </a:lvl6pPr>
            <a:lvl7pPr marL="2967038" indent="-227013" eaLnBrk="0" fontAlgn="base" hangingPunct="0">
              <a:spcBef>
                <a:spcPct val="30000"/>
              </a:spcBef>
              <a:spcAft>
                <a:spcPct val="0"/>
              </a:spcAft>
              <a:defRPr sz="1200">
                <a:solidFill>
                  <a:schemeClr val="tx1"/>
                </a:solidFill>
                <a:latin typeface="Calibri" panose="020F0502020204030204" pitchFamily="34" charset="0"/>
              </a:defRPr>
            </a:lvl7pPr>
            <a:lvl8pPr marL="3424238" indent="-227013" eaLnBrk="0" fontAlgn="base" hangingPunct="0">
              <a:spcBef>
                <a:spcPct val="30000"/>
              </a:spcBef>
              <a:spcAft>
                <a:spcPct val="0"/>
              </a:spcAft>
              <a:defRPr sz="1200">
                <a:solidFill>
                  <a:schemeClr val="tx1"/>
                </a:solidFill>
                <a:latin typeface="Calibri" panose="020F0502020204030204" pitchFamily="34" charset="0"/>
              </a:defRPr>
            </a:lvl8pPr>
            <a:lvl9pPr marL="3881438"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B149352-30E8-40BE-8F0E-DF2F95D92B1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48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39825"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2638" indent="-227013">
              <a:spcBef>
                <a:spcPct val="30000"/>
              </a:spcBef>
              <a:defRPr sz="1200">
                <a:solidFill>
                  <a:schemeClr val="tx1"/>
                </a:solidFill>
                <a:latin typeface="Calibri" panose="020F0502020204030204" pitchFamily="34" charset="0"/>
              </a:defRPr>
            </a:lvl5pPr>
            <a:lvl6pPr marL="2509838" indent="-227013" eaLnBrk="0" fontAlgn="base" hangingPunct="0">
              <a:spcBef>
                <a:spcPct val="30000"/>
              </a:spcBef>
              <a:spcAft>
                <a:spcPct val="0"/>
              </a:spcAft>
              <a:defRPr sz="1200">
                <a:solidFill>
                  <a:schemeClr val="tx1"/>
                </a:solidFill>
                <a:latin typeface="Calibri" panose="020F0502020204030204" pitchFamily="34" charset="0"/>
              </a:defRPr>
            </a:lvl6pPr>
            <a:lvl7pPr marL="2967038" indent="-227013" eaLnBrk="0" fontAlgn="base" hangingPunct="0">
              <a:spcBef>
                <a:spcPct val="30000"/>
              </a:spcBef>
              <a:spcAft>
                <a:spcPct val="0"/>
              </a:spcAft>
              <a:defRPr sz="1200">
                <a:solidFill>
                  <a:schemeClr val="tx1"/>
                </a:solidFill>
                <a:latin typeface="Calibri" panose="020F0502020204030204" pitchFamily="34" charset="0"/>
              </a:defRPr>
            </a:lvl7pPr>
            <a:lvl8pPr marL="3424238" indent="-227013" eaLnBrk="0" fontAlgn="base" hangingPunct="0">
              <a:spcBef>
                <a:spcPct val="30000"/>
              </a:spcBef>
              <a:spcAft>
                <a:spcPct val="0"/>
              </a:spcAft>
              <a:defRPr sz="1200">
                <a:solidFill>
                  <a:schemeClr val="tx1"/>
                </a:solidFill>
                <a:latin typeface="Calibri" panose="020F0502020204030204" pitchFamily="34" charset="0"/>
              </a:defRPr>
            </a:lvl8pPr>
            <a:lvl9pPr marL="3881438"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11/30/2011</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39825"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2638" indent="-227013">
              <a:spcBef>
                <a:spcPct val="30000"/>
              </a:spcBef>
              <a:defRPr sz="1200">
                <a:solidFill>
                  <a:schemeClr val="tx1"/>
                </a:solidFill>
                <a:latin typeface="Calibri" panose="020F0502020204030204" pitchFamily="34" charset="0"/>
              </a:defRPr>
            </a:lvl5pPr>
            <a:lvl6pPr marL="2509838" indent="-227013" eaLnBrk="0" fontAlgn="base" hangingPunct="0">
              <a:spcBef>
                <a:spcPct val="30000"/>
              </a:spcBef>
              <a:spcAft>
                <a:spcPct val="0"/>
              </a:spcAft>
              <a:defRPr sz="1200">
                <a:solidFill>
                  <a:schemeClr val="tx1"/>
                </a:solidFill>
                <a:latin typeface="Calibri" panose="020F0502020204030204" pitchFamily="34" charset="0"/>
              </a:defRPr>
            </a:lvl6pPr>
            <a:lvl7pPr marL="2967038" indent="-227013" eaLnBrk="0" fontAlgn="base" hangingPunct="0">
              <a:spcBef>
                <a:spcPct val="30000"/>
              </a:spcBef>
              <a:spcAft>
                <a:spcPct val="0"/>
              </a:spcAft>
              <a:defRPr sz="1200">
                <a:solidFill>
                  <a:schemeClr val="tx1"/>
                </a:solidFill>
                <a:latin typeface="Calibri" panose="020F0502020204030204" pitchFamily="34" charset="0"/>
              </a:defRPr>
            </a:lvl7pPr>
            <a:lvl8pPr marL="3424238" indent="-227013" eaLnBrk="0" fontAlgn="base" hangingPunct="0">
              <a:spcBef>
                <a:spcPct val="30000"/>
              </a:spcBef>
              <a:spcAft>
                <a:spcPct val="0"/>
              </a:spcAft>
              <a:defRPr sz="1200">
                <a:solidFill>
                  <a:schemeClr val="tx1"/>
                </a:solidFill>
                <a:latin typeface="Calibri" panose="020F0502020204030204" pitchFamily="34" charset="0"/>
              </a:defRPr>
            </a:lvl8pPr>
            <a:lvl9pPr marL="3881438"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1BD5458-59FB-4214-8C83-94213A81655D}"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72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39825"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2638" indent="-227013">
              <a:spcBef>
                <a:spcPct val="30000"/>
              </a:spcBef>
              <a:defRPr sz="1200">
                <a:solidFill>
                  <a:schemeClr val="tx1"/>
                </a:solidFill>
                <a:latin typeface="Calibri" panose="020F0502020204030204" pitchFamily="34" charset="0"/>
              </a:defRPr>
            </a:lvl5pPr>
            <a:lvl6pPr marL="2509838" indent="-227013" eaLnBrk="0" fontAlgn="base" hangingPunct="0">
              <a:spcBef>
                <a:spcPct val="30000"/>
              </a:spcBef>
              <a:spcAft>
                <a:spcPct val="0"/>
              </a:spcAft>
              <a:defRPr sz="1200">
                <a:solidFill>
                  <a:schemeClr val="tx1"/>
                </a:solidFill>
                <a:latin typeface="Calibri" panose="020F0502020204030204" pitchFamily="34" charset="0"/>
              </a:defRPr>
            </a:lvl6pPr>
            <a:lvl7pPr marL="2967038" indent="-227013" eaLnBrk="0" fontAlgn="base" hangingPunct="0">
              <a:spcBef>
                <a:spcPct val="30000"/>
              </a:spcBef>
              <a:spcAft>
                <a:spcPct val="0"/>
              </a:spcAft>
              <a:defRPr sz="1200">
                <a:solidFill>
                  <a:schemeClr val="tx1"/>
                </a:solidFill>
                <a:latin typeface="Calibri" panose="020F0502020204030204" pitchFamily="34" charset="0"/>
              </a:defRPr>
            </a:lvl7pPr>
            <a:lvl8pPr marL="3424238" indent="-227013" eaLnBrk="0" fontAlgn="base" hangingPunct="0">
              <a:spcBef>
                <a:spcPct val="30000"/>
              </a:spcBef>
              <a:spcAft>
                <a:spcPct val="0"/>
              </a:spcAft>
              <a:defRPr sz="1200">
                <a:solidFill>
                  <a:schemeClr val="tx1"/>
                </a:solidFill>
                <a:latin typeface="Calibri" panose="020F0502020204030204" pitchFamily="34" charset="0"/>
              </a:defRPr>
            </a:lvl8pPr>
            <a:lvl9pPr marL="3881438"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11/30/2011</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39825"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2638" indent="-227013">
              <a:spcBef>
                <a:spcPct val="30000"/>
              </a:spcBef>
              <a:defRPr sz="1200">
                <a:solidFill>
                  <a:schemeClr val="tx1"/>
                </a:solidFill>
                <a:latin typeface="Calibri" panose="020F0502020204030204" pitchFamily="34" charset="0"/>
              </a:defRPr>
            </a:lvl5pPr>
            <a:lvl6pPr marL="2509838" indent="-227013" eaLnBrk="0" fontAlgn="base" hangingPunct="0">
              <a:spcBef>
                <a:spcPct val="30000"/>
              </a:spcBef>
              <a:spcAft>
                <a:spcPct val="0"/>
              </a:spcAft>
              <a:defRPr sz="1200">
                <a:solidFill>
                  <a:schemeClr val="tx1"/>
                </a:solidFill>
                <a:latin typeface="Calibri" panose="020F0502020204030204" pitchFamily="34" charset="0"/>
              </a:defRPr>
            </a:lvl6pPr>
            <a:lvl7pPr marL="2967038" indent="-227013" eaLnBrk="0" fontAlgn="base" hangingPunct="0">
              <a:spcBef>
                <a:spcPct val="30000"/>
              </a:spcBef>
              <a:spcAft>
                <a:spcPct val="0"/>
              </a:spcAft>
              <a:defRPr sz="1200">
                <a:solidFill>
                  <a:schemeClr val="tx1"/>
                </a:solidFill>
                <a:latin typeface="Calibri" panose="020F0502020204030204" pitchFamily="34" charset="0"/>
              </a:defRPr>
            </a:lvl7pPr>
            <a:lvl8pPr marL="3424238" indent="-227013" eaLnBrk="0" fontAlgn="base" hangingPunct="0">
              <a:spcBef>
                <a:spcPct val="30000"/>
              </a:spcBef>
              <a:spcAft>
                <a:spcPct val="0"/>
              </a:spcAft>
              <a:defRPr sz="1200">
                <a:solidFill>
                  <a:schemeClr val="tx1"/>
                </a:solidFill>
                <a:latin typeface="Calibri" panose="020F0502020204030204" pitchFamily="34" charset="0"/>
              </a:defRPr>
            </a:lvl8pPr>
            <a:lvl9pPr marL="3881438"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8B088D-7507-48DC-9BBA-2738AD327451}"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77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39825"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2638" indent="-227013">
              <a:spcBef>
                <a:spcPct val="30000"/>
              </a:spcBef>
              <a:defRPr sz="1200">
                <a:solidFill>
                  <a:schemeClr val="tx1"/>
                </a:solidFill>
                <a:latin typeface="Calibri" panose="020F0502020204030204" pitchFamily="34" charset="0"/>
              </a:defRPr>
            </a:lvl5pPr>
            <a:lvl6pPr marL="2509838" indent="-227013" eaLnBrk="0" fontAlgn="base" hangingPunct="0">
              <a:spcBef>
                <a:spcPct val="30000"/>
              </a:spcBef>
              <a:spcAft>
                <a:spcPct val="0"/>
              </a:spcAft>
              <a:defRPr sz="1200">
                <a:solidFill>
                  <a:schemeClr val="tx1"/>
                </a:solidFill>
                <a:latin typeface="Calibri" panose="020F0502020204030204" pitchFamily="34" charset="0"/>
              </a:defRPr>
            </a:lvl6pPr>
            <a:lvl7pPr marL="2967038" indent="-227013" eaLnBrk="0" fontAlgn="base" hangingPunct="0">
              <a:spcBef>
                <a:spcPct val="30000"/>
              </a:spcBef>
              <a:spcAft>
                <a:spcPct val="0"/>
              </a:spcAft>
              <a:defRPr sz="1200">
                <a:solidFill>
                  <a:schemeClr val="tx1"/>
                </a:solidFill>
                <a:latin typeface="Calibri" panose="020F0502020204030204" pitchFamily="34" charset="0"/>
              </a:defRPr>
            </a:lvl7pPr>
            <a:lvl8pPr marL="3424238" indent="-227013" eaLnBrk="0" fontAlgn="base" hangingPunct="0">
              <a:spcBef>
                <a:spcPct val="30000"/>
              </a:spcBef>
              <a:spcAft>
                <a:spcPct val="0"/>
              </a:spcAft>
              <a:defRPr sz="1200">
                <a:solidFill>
                  <a:schemeClr val="tx1"/>
                </a:solidFill>
                <a:latin typeface="Calibri" panose="020F0502020204030204" pitchFamily="34" charset="0"/>
              </a:defRPr>
            </a:lvl8pPr>
            <a:lvl9pPr marL="3881438"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11/30/2011</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98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a:defRPr>
                <a:solidFill>
                  <a:schemeClr val="tx1"/>
                </a:solidFill>
                <a:latin typeface="Times New Roman" panose="02020603050405020304" pitchFamily="18" charset="0"/>
              </a:defRPr>
            </a:lvl1pPr>
            <a:lvl2pPr marL="742950" indent="-285750" defTabSz="465138">
              <a:defRPr>
                <a:solidFill>
                  <a:schemeClr val="tx1"/>
                </a:solidFill>
                <a:latin typeface="Times New Roman" panose="02020603050405020304" pitchFamily="18" charset="0"/>
              </a:defRPr>
            </a:lvl2pPr>
            <a:lvl3pPr marL="1143000" indent="-228600" defTabSz="465138">
              <a:defRPr>
                <a:solidFill>
                  <a:schemeClr val="tx1"/>
                </a:solidFill>
                <a:latin typeface="Times New Roman" panose="02020603050405020304" pitchFamily="18" charset="0"/>
              </a:defRPr>
            </a:lvl3pPr>
            <a:lvl4pPr marL="1600200" indent="-228600" defTabSz="465138">
              <a:defRPr>
                <a:solidFill>
                  <a:schemeClr val="tx1"/>
                </a:solidFill>
                <a:latin typeface="Times New Roman" panose="02020603050405020304" pitchFamily="18" charset="0"/>
              </a:defRPr>
            </a:lvl4pPr>
            <a:lvl5pPr marL="2057400" indent="-228600" defTabSz="465138">
              <a:defRPr>
                <a:solidFill>
                  <a:schemeClr val="tx1"/>
                </a:solidFill>
                <a:latin typeface="Times New Roman" panose="02020603050405020304" pitchFamily="18" charset="0"/>
              </a:defRPr>
            </a:lvl5pPr>
            <a:lvl6pPr marL="2514600" indent="-228600" defTabSz="4651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651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651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65138"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465138" rtl="0" eaLnBrk="1" fontAlgn="base" latinLnBrk="0" hangingPunct="1">
              <a:lnSpc>
                <a:spcPct val="100000"/>
              </a:lnSpc>
              <a:spcBef>
                <a:spcPct val="0"/>
              </a:spcBef>
              <a:spcAft>
                <a:spcPct val="0"/>
              </a:spcAft>
              <a:buClrTx/>
              <a:buSzTx/>
              <a:buFontTx/>
              <a:buNone/>
              <a:tabLst/>
              <a:defRPr/>
            </a:pPr>
            <a:fld id="{E2DC6A47-6842-43B3-99B7-083D2B20BF0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65138"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011155"/>
            <a:ext cx="7772400" cy="1470025"/>
          </a:xfrm>
        </p:spPr>
        <p:txBody>
          <a:bodyPr>
            <a:normAutofit/>
          </a:bodyPr>
          <a:lstStyle>
            <a:lvl1pPr>
              <a:defRPr sz="3600" baseline="0"/>
            </a:lvl1pPr>
          </a:lstStyle>
          <a:p>
            <a:r>
              <a:rPr lang="en-US" dirty="0"/>
              <a:t>SAMPLE TITLE</a:t>
            </a:r>
          </a:p>
        </p:txBody>
      </p:sp>
      <p:sp>
        <p:nvSpPr>
          <p:cNvPr id="3" name="Subtitle 2"/>
          <p:cNvSpPr>
            <a:spLocks noGrp="1"/>
          </p:cNvSpPr>
          <p:nvPr>
            <p:ph type="subTitle" idx="1" hasCustomPrompt="1"/>
          </p:nvPr>
        </p:nvSpPr>
        <p:spPr>
          <a:xfrm>
            <a:off x="1371600" y="3766930"/>
            <a:ext cx="6400800" cy="1344319"/>
          </a:xfrm>
        </p:spPr>
        <p:txBody>
          <a:bodyPr/>
          <a:lstStyle>
            <a:lvl1pPr marL="0" indent="0" algn="ctr">
              <a:buNone/>
              <a:defRPr>
                <a:solidFill>
                  <a:srgbClr val="6F868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Sample text or subtitle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32951" y="5733215"/>
            <a:ext cx="3478099" cy="643129"/>
          </a:xfrm>
          <a:prstGeom prst="rect">
            <a:avLst/>
          </a:prstGeom>
        </p:spPr>
      </p:pic>
      <p:pic>
        <p:nvPicPr>
          <p:cNvPr id="5" name="Picture 4" descr="triangles_re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68724" y="1763587"/>
            <a:ext cx="606552" cy="82296"/>
          </a:xfrm>
          <a:prstGeom prst="rect">
            <a:avLst/>
          </a:prstGeom>
        </p:spPr>
      </p:pic>
    </p:spTree>
    <p:extLst>
      <p:ext uri="{BB962C8B-B14F-4D97-AF65-F5344CB8AC3E}">
        <p14:creationId xmlns:p14="http://schemas.microsoft.com/office/powerpoint/2010/main" val="3313206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76300"/>
            <a:ext cx="8229600" cy="836612"/>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2495590-7046-4CDD-B91A-8173E8956541}"/>
              </a:ext>
            </a:extLst>
          </p:cNvPr>
          <p:cNvSpPr>
            <a:spLocks noGrp="1"/>
          </p:cNvSpPr>
          <p:nvPr>
            <p:ph type="dt" sz="half" idx="10"/>
          </p:nvPr>
        </p:nvSpPr>
        <p:spPr/>
        <p:txBody>
          <a:bodyPr/>
          <a:lstStyle>
            <a:lvl1pPr>
              <a:defRPr/>
            </a:lvl1pPr>
          </a:lstStyle>
          <a:p>
            <a:pPr>
              <a:defRPr/>
            </a:pPr>
            <a:fld id="{EB4C3A09-2BF2-474C-B422-E02EE35E0BA0}" type="datetimeFigureOut">
              <a:rPr lang="en-US"/>
              <a:pPr>
                <a:defRPr/>
              </a:pPr>
              <a:t>12/5/2019</a:t>
            </a:fld>
            <a:endParaRPr lang="en-US"/>
          </a:p>
        </p:txBody>
      </p:sp>
      <p:sp>
        <p:nvSpPr>
          <p:cNvPr id="5" name="Footer Placeholder 4">
            <a:extLst>
              <a:ext uri="{FF2B5EF4-FFF2-40B4-BE49-F238E27FC236}">
                <a16:creationId xmlns:a16="http://schemas.microsoft.com/office/drawing/2014/main" id="{F44C664E-D2BF-462A-AFF3-43DBDDD9A02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6BF7FDF-9120-4142-B9C9-712FB3B41F18}"/>
              </a:ext>
            </a:extLst>
          </p:cNvPr>
          <p:cNvSpPr>
            <a:spLocks noGrp="1"/>
          </p:cNvSpPr>
          <p:nvPr>
            <p:ph type="sldNum" sz="quarter" idx="12"/>
          </p:nvPr>
        </p:nvSpPr>
        <p:spPr/>
        <p:txBody>
          <a:bodyPr/>
          <a:lstStyle>
            <a:lvl1pPr>
              <a:defRPr/>
            </a:lvl1pPr>
          </a:lstStyle>
          <a:p>
            <a:pPr>
              <a:defRPr/>
            </a:pPr>
            <a:fld id="{2AC744B0-6241-4A57-A490-8317A8C58E5B}" type="slidenum">
              <a:rPr lang="en-US" altLang="en-US"/>
              <a:pPr>
                <a:defRPr/>
              </a:pPr>
              <a:t>‹#›</a:t>
            </a:fld>
            <a:endParaRPr lang="en-US" altLang="en-US"/>
          </a:p>
        </p:txBody>
      </p:sp>
    </p:spTree>
    <p:extLst>
      <p:ext uri="{BB962C8B-B14F-4D97-AF65-F5344CB8AC3E}">
        <p14:creationId xmlns:p14="http://schemas.microsoft.com/office/powerpoint/2010/main" val="416700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rmAutofit/>
          </a:bodyPr>
          <a:lstStyle>
            <a:lvl1pPr algn="l">
              <a:defRPr sz="24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2495590-7046-4CDD-B91A-8173E8956541}"/>
              </a:ext>
            </a:extLst>
          </p:cNvPr>
          <p:cNvSpPr>
            <a:spLocks noGrp="1"/>
          </p:cNvSpPr>
          <p:nvPr>
            <p:ph type="dt" sz="half" idx="10"/>
          </p:nvPr>
        </p:nvSpPr>
        <p:spPr/>
        <p:txBody>
          <a:bodyPr/>
          <a:lstStyle>
            <a:lvl1pPr>
              <a:defRPr/>
            </a:lvl1pPr>
          </a:lstStyle>
          <a:p>
            <a:pPr>
              <a:defRPr/>
            </a:pPr>
            <a:fld id="{AB83DFD8-FA5F-4C9D-8AD2-1FABC2A3F1A6}" type="datetimeFigureOut">
              <a:rPr lang="en-US"/>
              <a:pPr>
                <a:defRPr/>
              </a:pPr>
              <a:t>12/5/2019</a:t>
            </a:fld>
            <a:endParaRPr lang="en-US"/>
          </a:p>
        </p:txBody>
      </p:sp>
      <p:sp>
        <p:nvSpPr>
          <p:cNvPr id="5" name="Footer Placeholder 4">
            <a:extLst>
              <a:ext uri="{FF2B5EF4-FFF2-40B4-BE49-F238E27FC236}">
                <a16:creationId xmlns:a16="http://schemas.microsoft.com/office/drawing/2014/main" id="{F44C664E-D2BF-462A-AFF3-43DBDDD9A02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6BF7FDF-9120-4142-B9C9-712FB3B41F18}"/>
              </a:ext>
            </a:extLst>
          </p:cNvPr>
          <p:cNvSpPr>
            <a:spLocks noGrp="1"/>
          </p:cNvSpPr>
          <p:nvPr>
            <p:ph type="sldNum" sz="quarter" idx="12"/>
          </p:nvPr>
        </p:nvSpPr>
        <p:spPr/>
        <p:txBody>
          <a:bodyPr/>
          <a:lstStyle>
            <a:lvl1pPr>
              <a:defRPr/>
            </a:lvl1pPr>
          </a:lstStyle>
          <a:p>
            <a:pPr>
              <a:defRPr/>
            </a:pPr>
            <a:fld id="{CF156BD8-D791-47C6-8B35-6505D3994A42}" type="slidenum">
              <a:rPr lang="en-US" altLang="en-US"/>
              <a:pPr>
                <a:defRPr/>
              </a:pPr>
              <a:t>‹#›</a:t>
            </a:fld>
            <a:endParaRPr lang="en-US" altLang="en-US"/>
          </a:p>
        </p:txBody>
      </p:sp>
    </p:spTree>
    <p:extLst>
      <p:ext uri="{BB962C8B-B14F-4D97-AF65-F5344CB8AC3E}">
        <p14:creationId xmlns:p14="http://schemas.microsoft.com/office/powerpoint/2010/main" val="958551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83299"/>
            <a:ext cx="8229600" cy="836612"/>
          </a:xfrm>
        </p:spPr>
        <p:txBody>
          <a:bodyPr/>
          <a:lstStyle/>
          <a:p>
            <a:r>
              <a:rPr lang="en-US"/>
              <a:t>Click to edit Master title style</a:t>
            </a:r>
          </a:p>
        </p:txBody>
      </p:sp>
      <p:sp>
        <p:nvSpPr>
          <p:cNvPr id="3" name="Content Placeholder 2"/>
          <p:cNvSpPr>
            <a:spLocks noGrp="1"/>
          </p:cNvSpPr>
          <p:nvPr>
            <p:ph sz="half" idx="1"/>
          </p:nvPr>
        </p:nvSpPr>
        <p:spPr>
          <a:xfrm>
            <a:off x="457200" y="1862138"/>
            <a:ext cx="4038600" cy="42640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862138"/>
            <a:ext cx="4038600" cy="42640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2495590-7046-4CDD-B91A-8173E8956541}"/>
              </a:ext>
            </a:extLst>
          </p:cNvPr>
          <p:cNvSpPr>
            <a:spLocks noGrp="1"/>
          </p:cNvSpPr>
          <p:nvPr>
            <p:ph type="dt" sz="half" idx="10"/>
          </p:nvPr>
        </p:nvSpPr>
        <p:spPr/>
        <p:txBody>
          <a:bodyPr/>
          <a:lstStyle>
            <a:lvl1pPr>
              <a:defRPr/>
            </a:lvl1pPr>
          </a:lstStyle>
          <a:p>
            <a:pPr>
              <a:defRPr/>
            </a:pPr>
            <a:fld id="{F75F4BEF-8A49-4C95-B1A8-BD9724F33EEE}" type="datetimeFigureOut">
              <a:rPr lang="en-US"/>
              <a:pPr>
                <a:defRPr/>
              </a:pPr>
              <a:t>12/5/2019</a:t>
            </a:fld>
            <a:endParaRPr lang="en-US"/>
          </a:p>
        </p:txBody>
      </p:sp>
      <p:sp>
        <p:nvSpPr>
          <p:cNvPr id="6" name="Footer Placeholder 4">
            <a:extLst>
              <a:ext uri="{FF2B5EF4-FFF2-40B4-BE49-F238E27FC236}">
                <a16:creationId xmlns:a16="http://schemas.microsoft.com/office/drawing/2014/main" id="{F44C664E-D2BF-462A-AFF3-43DBDDD9A02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BF7FDF-9120-4142-B9C9-712FB3B41F18}"/>
              </a:ext>
            </a:extLst>
          </p:cNvPr>
          <p:cNvSpPr>
            <a:spLocks noGrp="1"/>
          </p:cNvSpPr>
          <p:nvPr>
            <p:ph type="sldNum" sz="quarter" idx="12"/>
          </p:nvPr>
        </p:nvSpPr>
        <p:spPr/>
        <p:txBody>
          <a:bodyPr/>
          <a:lstStyle>
            <a:lvl1pPr>
              <a:defRPr/>
            </a:lvl1pPr>
          </a:lstStyle>
          <a:p>
            <a:pPr>
              <a:defRPr/>
            </a:pPr>
            <a:fld id="{5D67B9EC-BE76-4F0A-854E-A900BA8B22BE}" type="slidenum">
              <a:rPr lang="en-US" altLang="en-US"/>
              <a:pPr>
                <a:defRPr/>
              </a:pPr>
              <a:t>‹#›</a:t>
            </a:fld>
            <a:endParaRPr lang="en-US" altLang="en-US"/>
          </a:p>
        </p:txBody>
      </p:sp>
    </p:spTree>
    <p:extLst>
      <p:ext uri="{BB962C8B-B14F-4D97-AF65-F5344CB8AC3E}">
        <p14:creationId xmlns:p14="http://schemas.microsoft.com/office/powerpoint/2010/main" val="1051228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62138"/>
            <a:ext cx="4040188" cy="632618"/>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501902"/>
            <a:ext cx="4040188" cy="36242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854994"/>
            <a:ext cx="4041775" cy="639762"/>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501901"/>
            <a:ext cx="4041775" cy="362426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2495590-7046-4CDD-B91A-8173E8956541}"/>
              </a:ext>
            </a:extLst>
          </p:cNvPr>
          <p:cNvSpPr>
            <a:spLocks noGrp="1"/>
          </p:cNvSpPr>
          <p:nvPr>
            <p:ph type="dt" sz="half" idx="10"/>
          </p:nvPr>
        </p:nvSpPr>
        <p:spPr/>
        <p:txBody>
          <a:bodyPr/>
          <a:lstStyle>
            <a:lvl1pPr>
              <a:defRPr/>
            </a:lvl1pPr>
          </a:lstStyle>
          <a:p>
            <a:pPr>
              <a:defRPr/>
            </a:pPr>
            <a:fld id="{6D833B59-7C4C-4582-ABB1-D716BF1A14AA}" type="datetimeFigureOut">
              <a:rPr lang="en-US"/>
              <a:pPr>
                <a:defRPr/>
              </a:pPr>
              <a:t>12/5/2019</a:t>
            </a:fld>
            <a:endParaRPr lang="en-US"/>
          </a:p>
        </p:txBody>
      </p:sp>
      <p:sp>
        <p:nvSpPr>
          <p:cNvPr id="8" name="Footer Placeholder 4">
            <a:extLst>
              <a:ext uri="{FF2B5EF4-FFF2-40B4-BE49-F238E27FC236}">
                <a16:creationId xmlns:a16="http://schemas.microsoft.com/office/drawing/2014/main" id="{F44C664E-D2BF-462A-AFF3-43DBDDD9A02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6BF7FDF-9120-4142-B9C9-712FB3B41F18}"/>
              </a:ext>
            </a:extLst>
          </p:cNvPr>
          <p:cNvSpPr>
            <a:spLocks noGrp="1"/>
          </p:cNvSpPr>
          <p:nvPr>
            <p:ph type="sldNum" sz="quarter" idx="12"/>
          </p:nvPr>
        </p:nvSpPr>
        <p:spPr/>
        <p:txBody>
          <a:bodyPr/>
          <a:lstStyle>
            <a:lvl1pPr>
              <a:defRPr/>
            </a:lvl1pPr>
          </a:lstStyle>
          <a:p>
            <a:pPr>
              <a:defRPr/>
            </a:pPr>
            <a:fld id="{A1025A07-2FDC-4819-92F4-3673D2D39C86}" type="slidenum">
              <a:rPr lang="en-US" altLang="en-US"/>
              <a:pPr>
                <a:defRPr/>
              </a:pPr>
              <a:t>‹#›</a:t>
            </a:fld>
            <a:endParaRPr lang="en-US" altLang="en-US"/>
          </a:p>
        </p:txBody>
      </p:sp>
    </p:spTree>
    <p:extLst>
      <p:ext uri="{BB962C8B-B14F-4D97-AF65-F5344CB8AC3E}">
        <p14:creationId xmlns:p14="http://schemas.microsoft.com/office/powerpoint/2010/main" val="1565893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2495590-7046-4CDD-B91A-8173E8956541}"/>
              </a:ext>
            </a:extLst>
          </p:cNvPr>
          <p:cNvSpPr>
            <a:spLocks noGrp="1"/>
          </p:cNvSpPr>
          <p:nvPr>
            <p:ph type="dt" sz="half" idx="10"/>
          </p:nvPr>
        </p:nvSpPr>
        <p:spPr/>
        <p:txBody>
          <a:bodyPr/>
          <a:lstStyle>
            <a:lvl1pPr>
              <a:defRPr/>
            </a:lvl1pPr>
          </a:lstStyle>
          <a:p>
            <a:pPr>
              <a:defRPr/>
            </a:pPr>
            <a:fld id="{4CA7E578-42A2-487A-867F-9B8B7C7AE305}" type="datetimeFigureOut">
              <a:rPr lang="en-US"/>
              <a:pPr>
                <a:defRPr/>
              </a:pPr>
              <a:t>12/5/2019</a:t>
            </a:fld>
            <a:endParaRPr lang="en-US"/>
          </a:p>
        </p:txBody>
      </p:sp>
      <p:sp>
        <p:nvSpPr>
          <p:cNvPr id="4" name="Footer Placeholder 4">
            <a:extLst>
              <a:ext uri="{FF2B5EF4-FFF2-40B4-BE49-F238E27FC236}">
                <a16:creationId xmlns:a16="http://schemas.microsoft.com/office/drawing/2014/main" id="{F44C664E-D2BF-462A-AFF3-43DBDDD9A02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6BF7FDF-9120-4142-B9C9-712FB3B41F18}"/>
              </a:ext>
            </a:extLst>
          </p:cNvPr>
          <p:cNvSpPr>
            <a:spLocks noGrp="1"/>
          </p:cNvSpPr>
          <p:nvPr>
            <p:ph type="sldNum" sz="quarter" idx="12"/>
          </p:nvPr>
        </p:nvSpPr>
        <p:spPr/>
        <p:txBody>
          <a:bodyPr/>
          <a:lstStyle>
            <a:lvl1pPr>
              <a:defRPr/>
            </a:lvl1pPr>
          </a:lstStyle>
          <a:p>
            <a:pPr>
              <a:defRPr/>
            </a:pPr>
            <a:fld id="{125441F7-AC73-4DDF-B69B-11D672C04CEF}" type="slidenum">
              <a:rPr lang="en-US" altLang="en-US"/>
              <a:pPr>
                <a:defRPr/>
              </a:pPr>
              <a:t>‹#›</a:t>
            </a:fld>
            <a:endParaRPr lang="en-US" altLang="en-US"/>
          </a:p>
        </p:txBody>
      </p:sp>
    </p:spTree>
    <p:extLst>
      <p:ext uri="{BB962C8B-B14F-4D97-AF65-F5344CB8AC3E}">
        <p14:creationId xmlns:p14="http://schemas.microsoft.com/office/powerpoint/2010/main" val="1260148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2495590-7046-4CDD-B91A-8173E8956541}"/>
              </a:ext>
            </a:extLst>
          </p:cNvPr>
          <p:cNvSpPr>
            <a:spLocks noGrp="1"/>
          </p:cNvSpPr>
          <p:nvPr>
            <p:ph type="dt" sz="half" idx="10"/>
          </p:nvPr>
        </p:nvSpPr>
        <p:spPr/>
        <p:txBody>
          <a:bodyPr/>
          <a:lstStyle>
            <a:lvl1pPr>
              <a:defRPr/>
            </a:lvl1pPr>
          </a:lstStyle>
          <a:p>
            <a:pPr>
              <a:defRPr/>
            </a:pPr>
            <a:fld id="{ADBF1D93-303D-4653-9509-8308396C22F2}" type="datetimeFigureOut">
              <a:rPr lang="en-US"/>
              <a:pPr>
                <a:defRPr/>
              </a:pPr>
              <a:t>12/5/2019</a:t>
            </a:fld>
            <a:endParaRPr lang="en-US"/>
          </a:p>
        </p:txBody>
      </p:sp>
      <p:sp>
        <p:nvSpPr>
          <p:cNvPr id="3" name="Footer Placeholder 4">
            <a:extLst>
              <a:ext uri="{FF2B5EF4-FFF2-40B4-BE49-F238E27FC236}">
                <a16:creationId xmlns:a16="http://schemas.microsoft.com/office/drawing/2014/main" id="{F44C664E-D2BF-462A-AFF3-43DBDDD9A02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6BF7FDF-9120-4142-B9C9-712FB3B41F18}"/>
              </a:ext>
            </a:extLst>
          </p:cNvPr>
          <p:cNvSpPr>
            <a:spLocks noGrp="1"/>
          </p:cNvSpPr>
          <p:nvPr>
            <p:ph type="sldNum" sz="quarter" idx="12"/>
          </p:nvPr>
        </p:nvSpPr>
        <p:spPr/>
        <p:txBody>
          <a:bodyPr/>
          <a:lstStyle>
            <a:lvl1pPr>
              <a:defRPr/>
            </a:lvl1pPr>
          </a:lstStyle>
          <a:p>
            <a:pPr>
              <a:defRPr/>
            </a:pPr>
            <a:fld id="{A07AA2E9-E5DE-4754-9F86-7A513232D08C}" type="slidenum">
              <a:rPr lang="en-US" altLang="en-US"/>
              <a:pPr>
                <a:defRPr/>
              </a:pPr>
              <a:t>‹#›</a:t>
            </a:fld>
            <a:endParaRPr lang="en-US" altLang="en-US"/>
          </a:p>
        </p:txBody>
      </p:sp>
    </p:spTree>
    <p:extLst>
      <p:ext uri="{BB962C8B-B14F-4D97-AF65-F5344CB8AC3E}">
        <p14:creationId xmlns:p14="http://schemas.microsoft.com/office/powerpoint/2010/main" val="382266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876300"/>
            <a:ext cx="3008313" cy="83820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876302"/>
            <a:ext cx="5111750" cy="524986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862138"/>
            <a:ext cx="3008313" cy="426402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3">
            <a:extLst>
              <a:ext uri="{FF2B5EF4-FFF2-40B4-BE49-F238E27FC236}">
                <a16:creationId xmlns:a16="http://schemas.microsoft.com/office/drawing/2014/main" id="{72495590-7046-4CDD-B91A-8173E8956541}"/>
              </a:ext>
            </a:extLst>
          </p:cNvPr>
          <p:cNvSpPr>
            <a:spLocks noGrp="1"/>
          </p:cNvSpPr>
          <p:nvPr>
            <p:ph type="dt" sz="half" idx="10"/>
          </p:nvPr>
        </p:nvSpPr>
        <p:spPr/>
        <p:txBody>
          <a:bodyPr/>
          <a:lstStyle>
            <a:lvl1pPr>
              <a:defRPr/>
            </a:lvl1pPr>
          </a:lstStyle>
          <a:p>
            <a:pPr>
              <a:defRPr/>
            </a:pPr>
            <a:fld id="{31A3DE43-0CD6-462A-A868-412FAFF44F6A}" type="datetimeFigureOut">
              <a:rPr lang="en-US"/>
              <a:pPr>
                <a:defRPr/>
              </a:pPr>
              <a:t>12/5/2019</a:t>
            </a:fld>
            <a:endParaRPr lang="en-US"/>
          </a:p>
        </p:txBody>
      </p:sp>
      <p:sp>
        <p:nvSpPr>
          <p:cNvPr id="6" name="Footer Placeholder 4">
            <a:extLst>
              <a:ext uri="{FF2B5EF4-FFF2-40B4-BE49-F238E27FC236}">
                <a16:creationId xmlns:a16="http://schemas.microsoft.com/office/drawing/2014/main" id="{F44C664E-D2BF-462A-AFF3-43DBDDD9A02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BF7FDF-9120-4142-B9C9-712FB3B41F18}"/>
              </a:ext>
            </a:extLst>
          </p:cNvPr>
          <p:cNvSpPr>
            <a:spLocks noGrp="1"/>
          </p:cNvSpPr>
          <p:nvPr>
            <p:ph type="sldNum" sz="quarter" idx="12"/>
          </p:nvPr>
        </p:nvSpPr>
        <p:spPr/>
        <p:txBody>
          <a:bodyPr/>
          <a:lstStyle>
            <a:lvl1pPr>
              <a:defRPr/>
            </a:lvl1pPr>
          </a:lstStyle>
          <a:p>
            <a:pPr>
              <a:defRPr/>
            </a:pPr>
            <a:fld id="{709796BE-D8EB-4DD5-A907-E12623E4BE7F}" type="slidenum">
              <a:rPr lang="en-US" altLang="en-US"/>
              <a:pPr>
                <a:defRPr/>
              </a:pPr>
              <a:t>‹#›</a:t>
            </a:fld>
            <a:endParaRPr lang="en-US" altLang="en-US"/>
          </a:p>
        </p:txBody>
      </p:sp>
    </p:spTree>
    <p:extLst>
      <p:ext uri="{BB962C8B-B14F-4D97-AF65-F5344CB8AC3E}">
        <p14:creationId xmlns:p14="http://schemas.microsoft.com/office/powerpoint/2010/main" val="1203127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876301"/>
            <a:ext cx="5486400" cy="385127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3">
            <a:extLst>
              <a:ext uri="{FF2B5EF4-FFF2-40B4-BE49-F238E27FC236}">
                <a16:creationId xmlns:a16="http://schemas.microsoft.com/office/drawing/2014/main" id="{72495590-7046-4CDD-B91A-8173E8956541}"/>
              </a:ext>
            </a:extLst>
          </p:cNvPr>
          <p:cNvSpPr>
            <a:spLocks noGrp="1"/>
          </p:cNvSpPr>
          <p:nvPr>
            <p:ph type="dt" sz="half" idx="10"/>
          </p:nvPr>
        </p:nvSpPr>
        <p:spPr/>
        <p:txBody>
          <a:bodyPr/>
          <a:lstStyle>
            <a:lvl1pPr>
              <a:defRPr/>
            </a:lvl1pPr>
          </a:lstStyle>
          <a:p>
            <a:pPr>
              <a:defRPr/>
            </a:pPr>
            <a:fld id="{96656A0C-FBA8-4F7F-BCC1-B5B56388CE12}" type="datetimeFigureOut">
              <a:rPr lang="en-US"/>
              <a:pPr>
                <a:defRPr/>
              </a:pPr>
              <a:t>12/5/2019</a:t>
            </a:fld>
            <a:endParaRPr lang="en-US"/>
          </a:p>
        </p:txBody>
      </p:sp>
      <p:sp>
        <p:nvSpPr>
          <p:cNvPr id="6" name="Footer Placeholder 4">
            <a:extLst>
              <a:ext uri="{FF2B5EF4-FFF2-40B4-BE49-F238E27FC236}">
                <a16:creationId xmlns:a16="http://schemas.microsoft.com/office/drawing/2014/main" id="{F44C664E-D2BF-462A-AFF3-43DBDDD9A02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BF7FDF-9120-4142-B9C9-712FB3B41F18}"/>
              </a:ext>
            </a:extLst>
          </p:cNvPr>
          <p:cNvSpPr>
            <a:spLocks noGrp="1"/>
          </p:cNvSpPr>
          <p:nvPr>
            <p:ph type="sldNum" sz="quarter" idx="12"/>
          </p:nvPr>
        </p:nvSpPr>
        <p:spPr/>
        <p:txBody>
          <a:bodyPr/>
          <a:lstStyle>
            <a:lvl1pPr>
              <a:defRPr/>
            </a:lvl1pPr>
          </a:lstStyle>
          <a:p>
            <a:pPr>
              <a:defRPr/>
            </a:pPr>
            <a:fld id="{20B2C3D4-E3B3-440D-9E96-E02D59419ECB}" type="slidenum">
              <a:rPr lang="en-US" altLang="en-US"/>
              <a:pPr>
                <a:defRPr/>
              </a:pPr>
              <a:t>‹#›</a:t>
            </a:fld>
            <a:endParaRPr lang="en-US" altLang="en-US"/>
          </a:p>
        </p:txBody>
      </p:sp>
    </p:spTree>
    <p:extLst>
      <p:ext uri="{BB962C8B-B14F-4D97-AF65-F5344CB8AC3E}">
        <p14:creationId xmlns:p14="http://schemas.microsoft.com/office/powerpoint/2010/main" val="2400738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1214C19-7B70-E548-A608-340680BFD9AE}" type="slidenum">
              <a:rPr lang="en-US" smtClean="0"/>
              <a:t>‹#›</a:t>
            </a:fld>
            <a:endParaRPr lang="en-US"/>
          </a:p>
        </p:txBody>
      </p:sp>
      <p:sp>
        <p:nvSpPr>
          <p:cNvPr id="7" name="Title 1"/>
          <p:cNvSpPr>
            <a:spLocks noGrp="1"/>
          </p:cNvSpPr>
          <p:nvPr>
            <p:ph type="title" hasCustomPrompt="1"/>
          </p:nvPr>
        </p:nvSpPr>
        <p:spPr>
          <a:xfrm>
            <a:off x="685291" y="0"/>
            <a:ext cx="7772400" cy="1103313"/>
          </a:xfrm>
        </p:spPr>
        <p:txBody>
          <a:bodyPr/>
          <a:lstStyle>
            <a:lvl1pPr>
              <a:defRPr sz="2000" baseline="0">
                <a:solidFill>
                  <a:srgbClr val="0C234B"/>
                </a:solidFill>
              </a:defRPr>
            </a:lvl1pPr>
          </a:lstStyle>
          <a:p>
            <a:r>
              <a:rPr lang="en-US" dirty="0"/>
              <a:t>SAMPLE HEADER</a:t>
            </a:r>
          </a:p>
        </p:txBody>
      </p:sp>
      <p:sp>
        <p:nvSpPr>
          <p:cNvPr id="8" name="Text Placeholder 2"/>
          <p:cNvSpPr>
            <a:spLocks noGrp="1"/>
          </p:cNvSpPr>
          <p:nvPr>
            <p:ph idx="1"/>
          </p:nvPr>
        </p:nvSpPr>
        <p:spPr>
          <a:xfrm>
            <a:off x="765443" y="2240801"/>
            <a:ext cx="3599264" cy="2971732"/>
          </a:xfrm>
          <a:prstGeom prst="rect">
            <a:avLst/>
          </a:prstGeom>
        </p:spPr>
        <p:txBody>
          <a:bodyPr vert="horz" lIns="91440" tIns="45720" rIns="91440" bIns="45720" rtlCol="0">
            <a:normAutofit/>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p:cNvSpPr>
            <a:spLocks noGrp="1"/>
          </p:cNvSpPr>
          <p:nvPr>
            <p:ph idx="13"/>
          </p:nvPr>
        </p:nvSpPr>
        <p:spPr>
          <a:xfrm>
            <a:off x="4723271" y="2240801"/>
            <a:ext cx="3599264" cy="2971732"/>
          </a:xfrm>
          <a:prstGeom prst="rect">
            <a:avLst/>
          </a:prstGeom>
        </p:spPr>
        <p:txBody>
          <a:bodyPr vert="horz" lIns="91440" tIns="45720" rIns="91440" bIns="45720" rtlCol="0">
            <a:normAutofit/>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1204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agraph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1214C19-7B70-E548-A608-340680BFD9AE}" type="slidenum">
              <a:rPr lang="en-US" smtClean="0"/>
              <a:t>‹#›</a:t>
            </a:fld>
            <a:endParaRPr lang="en-US"/>
          </a:p>
        </p:txBody>
      </p:sp>
      <p:sp>
        <p:nvSpPr>
          <p:cNvPr id="7" name="Title 1"/>
          <p:cNvSpPr txBox="1">
            <a:spLocks/>
          </p:cNvSpPr>
          <p:nvPr userDrawn="1"/>
        </p:nvSpPr>
        <p:spPr>
          <a:xfrm>
            <a:off x="685291" y="0"/>
            <a:ext cx="7772400" cy="11033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000" b="1" kern="1200" baseline="0">
                <a:solidFill>
                  <a:srgbClr val="FFFFFF"/>
                </a:solidFill>
                <a:latin typeface="Verdana"/>
                <a:ea typeface="+mj-ea"/>
                <a:cs typeface="Verdana"/>
              </a:defRPr>
            </a:lvl1pPr>
          </a:lstStyle>
          <a:p>
            <a:r>
              <a:rPr lang="en-US" dirty="0">
                <a:solidFill>
                  <a:srgbClr val="0C234B"/>
                </a:solidFill>
              </a:rPr>
              <a:t>SAMPLE HEADER</a:t>
            </a:r>
          </a:p>
        </p:txBody>
      </p:sp>
      <p:sp>
        <p:nvSpPr>
          <p:cNvPr id="8" name="Text Placeholder 2"/>
          <p:cNvSpPr>
            <a:spLocks noGrp="1"/>
          </p:cNvSpPr>
          <p:nvPr>
            <p:ph idx="1" hasCustomPrompt="1"/>
          </p:nvPr>
        </p:nvSpPr>
        <p:spPr>
          <a:xfrm>
            <a:off x="930172" y="2696278"/>
            <a:ext cx="3845859" cy="1418046"/>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sz="1400" b="0" i="0"/>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a:t>Sample Basic Paragraph.</a:t>
            </a:r>
            <a:r>
              <a:rPr lang="en-US" baseline="0" dirty="0"/>
              <a:t> </a:t>
            </a:r>
            <a:r>
              <a:rPr lang="en-US" dirty="0"/>
              <a:t>This is what the text would look</a:t>
            </a:r>
            <a:r>
              <a:rPr lang="en-US" baseline="0" dirty="0"/>
              <a:t> like in a paragraph. This is what the text would look like in a paragraph. This is what the text would look like.</a:t>
            </a:r>
            <a:endParaRPr lang="en-US" dirty="0"/>
          </a:p>
          <a:p>
            <a:pPr lvl="0"/>
            <a:endParaRPr lang="en-US" dirty="0"/>
          </a:p>
        </p:txBody>
      </p:sp>
      <p:sp>
        <p:nvSpPr>
          <p:cNvPr id="9" name="Text Placeholder 2"/>
          <p:cNvSpPr>
            <a:spLocks noGrp="1"/>
          </p:cNvSpPr>
          <p:nvPr>
            <p:ph idx="11" hasCustomPrompt="1"/>
          </p:nvPr>
        </p:nvSpPr>
        <p:spPr>
          <a:xfrm>
            <a:off x="909957" y="2355445"/>
            <a:ext cx="3845859" cy="353163"/>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sz="1800" b="0" i="0">
                <a:solidFill>
                  <a:srgbClr val="AB0520"/>
                </a:solidFill>
              </a:defRPr>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a:t>PARAGRAPH TITLE</a:t>
            </a:r>
          </a:p>
        </p:txBody>
      </p:sp>
    </p:spTree>
    <p:extLst>
      <p:ext uri="{BB962C8B-B14F-4D97-AF65-F5344CB8AC3E}">
        <p14:creationId xmlns:p14="http://schemas.microsoft.com/office/powerpoint/2010/main" val="257592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Paragraph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1214C19-7B70-E548-A608-340680BFD9AE}" type="slidenum">
              <a:rPr lang="en-US" smtClean="0"/>
              <a:t>‹#›</a:t>
            </a:fld>
            <a:endParaRPr lang="en-US"/>
          </a:p>
        </p:txBody>
      </p:sp>
      <p:sp>
        <p:nvSpPr>
          <p:cNvPr id="8" name="Title 1"/>
          <p:cNvSpPr txBox="1">
            <a:spLocks/>
          </p:cNvSpPr>
          <p:nvPr userDrawn="1"/>
        </p:nvSpPr>
        <p:spPr>
          <a:xfrm>
            <a:off x="685291" y="0"/>
            <a:ext cx="7772400" cy="11033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000" b="1" kern="1200" baseline="0">
                <a:solidFill>
                  <a:srgbClr val="FFFFFF"/>
                </a:solidFill>
                <a:latin typeface="Verdana"/>
                <a:ea typeface="+mj-ea"/>
                <a:cs typeface="Verdana"/>
              </a:defRPr>
            </a:lvl1pPr>
          </a:lstStyle>
          <a:p>
            <a:r>
              <a:rPr lang="en-US" dirty="0">
                <a:solidFill>
                  <a:srgbClr val="0C234B"/>
                </a:solidFill>
              </a:rPr>
              <a:t>SAMPLE HEADER</a:t>
            </a:r>
          </a:p>
        </p:txBody>
      </p:sp>
      <p:sp>
        <p:nvSpPr>
          <p:cNvPr id="10" name="Text Placeholder 2"/>
          <p:cNvSpPr>
            <a:spLocks noGrp="1"/>
          </p:cNvSpPr>
          <p:nvPr>
            <p:ph idx="1" hasCustomPrompt="1"/>
          </p:nvPr>
        </p:nvSpPr>
        <p:spPr>
          <a:xfrm>
            <a:off x="987377" y="2003330"/>
            <a:ext cx="3377331" cy="2929562"/>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a:t>Sample Basic Paragraph.</a:t>
            </a:r>
            <a:r>
              <a:rPr lang="en-US" baseline="0" dirty="0"/>
              <a:t> </a:t>
            </a:r>
            <a:r>
              <a:rPr lang="en-US" dirty="0"/>
              <a:t>This is what the text would look</a:t>
            </a:r>
            <a:r>
              <a:rPr lang="en-US" baseline="0" dirty="0"/>
              <a:t> like in a paragraph. This is what the text would look like in a paragraph. This is what the text would look like.</a:t>
            </a:r>
            <a:endParaRPr lang="en-US" dirty="0"/>
          </a:p>
          <a:p>
            <a:pPr lvl="0"/>
            <a:endParaRPr lang="en-US" dirty="0"/>
          </a:p>
        </p:txBody>
      </p:sp>
      <p:sp>
        <p:nvSpPr>
          <p:cNvPr id="11" name="Text Placeholder 2"/>
          <p:cNvSpPr>
            <a:spLocks noGrp="1"/>
          </p:cNvSpPr>
          <p:nvPr>
            <p:ph idx="13" hasCustomPrompt="1"/>
          </p:nvPr>
        </p:nvSpPr>
        <p:spPr>
          <a:xfrm>
            <a:off x="4772589" y="2003330"/>
            <a:ext cx="3377331" cy="2929562"/>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a:t>Sample Basic Paragraph.</a:t>
            </a:r>
            <a:r>
              <a:rPr lang="en-US" baseline="0" dirty="0"/>
              <a:t> </a:t>
            </a:r>
            <a:r>
              <a:rPr lang="en-US" dirty="0"/>
              <a:t>This is what the text would look</a:t>
            </a:r>
            <a:r>
              <a:rPr lang="en-US" baseline="0" dirty="0"/>
              <a:t> like in a paragraph. This is what the text would look like in a paragraph. This is what the text would look like.</a:t>
            </a:r>
            <a:endParaRPr lang="en-US" dirty="0"/>
          </a:p>
          <a:p>
            <a:pPr lvl="0"/>
            <a:endParaRPr lang="en-US" dirty="0"/>
          </a:p>
        </p:txBody>
      </p:sp>
    </p:spTree>
    <p:extLst>
      <p:ext uri="{BB962C8B-B14F-4D97-AF65-F5344CB8AC3E}">
        <p14:creationId xmlns:p14="http://schemas.microsoft.com/office/powerpoint/2010/main" val="1843236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 Slide">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F1214C19-7B70-E548-A608-340680BFD9AE}" type="slidenum">
              <a:rPr lang="en-US" smtClean="0"/>
              <a:t>‹#›</a:t>
            </a:fld>
            <a:endParaRPr lang="en-US"/>
          </a:p>
        </p:txBody>
      </p:sp>
      <p:sp>
        <p:nvSpPr>
          <p:cNvPr id="10" name="Title 1"/>
          <p:cNvSpPr txBox="1">
            <a:spLocks/>
          </p:cNvSpPr>
          <p:nvPr userDrawn="1"/>
        </p:nvSpPr>
        <p:spPr>
          <a:xfrm>
            <a:off x="685291" y="0"/>
            <a:ext cx="7772400" cy="11033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000" b="1" kern="1200" baseline="0">
                <a:solidFill>
                  <a:srgbClr val="FFFFFF"/>
                </a:solidFill>
                <a:latin typeface="Verdana"/>
                <a:ea typeface="+mj-ea"/>
                <a:cs typeface="Verdana"/>
              </a:defRPr>
            </a:lvl1pPr>
          </a:lstStyle>
          <a:p>
            <a:r>
              <a:rPr lang="en-US" dirty="0">
                <a:solidFill>
                  <a:srgbClr val="0C234B"/>
                </a:solidFill>
              </a:rPr>
              <a:t>SAMPLE HEADER</a:t>
            </a:r>
          </a:p>
        </p:txBody>
      </p:sp>
      <p:sp>
        <p:nvSpPr>
          <p:cNvPr id="11" name="Content Placeholder 2"/>
          <p:cNvSpPr>
            <a:spLocks noGrp="1"/>
          </p:cNvSpPr>
          <p:nvPr>
            <p:ph sz="half" idx="1"/>
          </p:nvPr>
        </p:nvSpPr>
        <p:spPr>
          <a:xfrm>
            <a:off x="1209963" y="2875352"/>
            <a:ext cx="6467763" cy="1314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1606972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14C19-7B70-E548-A608-340680BFD9AE}" type="slidenum">
              <a:rPr lang="en-US" smtClean="0"/>
              <a:t>‹#›</a:t>
            </a:fld>
            <a:endParaRPr lang="en-US"/>
          </a:p>
        </p:txBody>
      </p:sp>
      <p:sp>
        <p:nvSpPr>
          <p:cNvPr id="6" name="Title 1"/>
          <p:cNvSpPr txBox="1">
            <a:spLocks/>
          </p:cNvSpPr>
          <p:nvPr userDrawn="1"/>
        </p:nvSpPr>
        <p:spPr>
          <a:xfrm>
            <a:off x="685291" y="0"/>
            <a:ext cx="7772400" cy="11033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000" b="1" kern="1200" baseline="0">
                <a:solidFill>
                  <a:srgbClr val="FFFFFF"/>
                </a:solidFill>
                <a:latin typeface="Verdana"/>
                <a:ea typeface="+mj-ea"/>
                <a:cs typeface="Verdana"/>
              </a:defRPr>
            </a:lvl1pPr>
          </a:lstStyle>
          <a:p>
            <a:r>
              <a:rPr lang="en-US" dirty="0">
                <a:solidFill>
                  <a:srgbClr val="0C234B"/>
                </a:solidFill>
              </a:rPr>
              <a:t>SAMPLE HEADER</a:t>
            </a:r>
          </a:p>
        </p:txBody>
      </p:sp>
      <p:sp>
        <p:nvSpPr>
          <p:cNvPr id="7" name="Picture Placeholder 2"/>
          <p:cNvSpPr>
            <a:spLocks noGrp="1"/>
          </p:cNvSpPr>
          <p:nvPr>
            <p:ph type="pic" idx="1"/>
          </p:nvPr>
        </p:nvSpPr>
        <p:spPr>
          <a:xfrm>
            <a:off x="1792288" y="182944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hasCustomPrompt="1"/>
          </p:nvPr>
        </p:nvSpPr>
        <p:spPr>
          <a:xfrm>
            <a:off x="1792288" y="4938724"/>
            <a:ext cx="5486400" cy="400870"/>
          </a:xfrm>
        </p:spPr>
        <p:txBody>
          <a:bodyPr/>
          <a:lstStyle>
            <a:lvl1pPr marL="0" indent="0">
              <a:buNone/>
              <a:defRPr sz="1200">
                <a:solidFill>
                  <a:srgbClr val="6F868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IMAGE CAPTION</a:t>
            </a:r>
          </a:p>
        </p:txBody>
      </p:sp>
    </p:spTree>
    <p:extLst>
      <p:ext uri="{BB962C8B-B14F-4D97-AF65-F5344CB8AC3E}">
        <p14:creationId xmlns:p14="http://schemas.microsoft.com/office/powerpoint/2010/main" val="2356050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Aligned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214C19-7B70-E548-A608-340680BFD9AE}" type="slidenum">
              <a:rPr lang="en-US" smtClean="0"/>
              <a:t>‹#›</a:t>
            </a:fld>
            <a:endParaRPr lang="en-US"/>
          </a:p>
        </p:txBody>
      </p:sp>
      <p:sp>
        <p:nvSpPr>
          <p:cNvPr id="5" name="Title 1"/>
          <p:cNvSpPr>
            <a:spLocks noGrp="1"/>
          </p:cNvSpPr>
          <p:nvPr>
            <p:ph type="title" hasCustomPrompt="1"/>
          </p:nvPr>
        </p:nvSpPr>
        <p:spPr>
          <a:xfrm>
            <a:off x="685291" y="0"/>
            <a:ext cx="7772400" cy="1103313"/>
          </a:xfrm>
        </p:spPr>
        <p:txBody>
          <a:bodyPr/>
          <a:lstStyle>
            <a:lvl1pPr>
              <a:defRPr sz="2000" baseline="0">
                <a:solidFill>
                  <a:srgbClr val="0C234B"/>
                </a:solidFill>
              </a:defRPr>
            </a:lvl1pPr>
          </a:lstStyle>
          <a:p>
            <a:r>
              <a:rPr lang="en-US" dirty="0"/>
              <a:t>SAMPLE HEADER</a:t>
            </a:r>
          </a:p>
        </p:txBody>
      </p:sp>
      <p:sp>
        <p:nvSpPr>
          <p:cNvPr id="6" name="Text Placeholder 2"/>
          <p:cNvSpPr>
            <a:spLocks noGrp="1"/>
          </p:cNvSpPr>
          <p:nvPr>
            <p:ph idx="1" hasCustomPrompt="1"/>
          </p:nvPr>
        </p:nvSpPr>
        <p:spPr>
          <a:xfrm>
            <a:off x="679135" y="1843553"/>
            <a:ext cx="2255330" cy="2219550"/>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sz="1400" b="0" i="0"/>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a:t>Sample Basic Paragraph.</a:t>
            </a:r>
            <a:r>
              <a:rPr lang="en-US" baseline="0" dirty="0"/>
              <a:t> </a:t>
            </a:r>
            <a:r>
              <a:rPr lang="en-US" dirty="0"/>
              <a:t>This is what the text would look</a:t>
            </a:r>
            <a:r>
              <a:rPr lang="en-US" baseline="0" dirty="0"/>
              <a:t> like in a paragraph. This is what the text would look like in a paragraph. This is what the text would look like.</a:t>
            </a:r>
            <a:endParaRPr lang="en-US" dirty="0"/>
          </a:p>
          <a:p>
            <a:pPr lvl="0"/>
            <a:endParaRPr lang="en-US" dirty="0"/>
          </a:p>
        </p:txBody>
      </p:sp>
      <p:sp>
        <p:nvSpPr>
          <p:cNvPr id="7" name="Picture Placeholder 2"/>
          <p:cNvSpPr>
            <a:spLocks noGrp="1"/>
          </p:cNvSpPr>
          <p:nvPr>
            <p:ph type="pic" idx="11"/>
          </p:nvPr>
        </p:nvSpPr>
        <p:spPr>
          <a:xfrm>
            <a:off x="3049915" y="1921673"/>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hasCustomPrompt="1"/>
          </p:nvPr>
        </p:nvSpPr>
        <p:spPr>
          <a:xfrm>
            <a:off x="3049915" y="5030957"/>
            <a:ext cx="5486400" cy="400870"/>
          </a:xfrm>
        </p:spPr>
        <p:txBody>
          <a:bodyPr/>
          <a:lstStyle>
            <a:lvl1pPr marL="0" indent="0">
              <a:buNone/>
              <a:defRPr sz="1200">
                <a:solidFill>
                  <a:srgbClr val="6F868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IMAGE CAPTION</a:t>
            </a:r>
          </a:p>
        </p:txBody>
      </p:sp>
    </p:spTree>
    <p:extLst>
      <p:ext uri="{BB962C8B-B14F-4D97-AF65-F5344CB8AC3E}">
        <p14:creationId xmlns:p14="http://schemas.microsoft.com/office/powerpoint/2010/main" val="791247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1214C19-7B70-E548-A608-340680BFD9AE}" type="slidenum">
              <a:rPr lang="en-US" smtClean="0"/>
              <a:t>‹#›</a:t>
            </a:fld>
            <a:endParaRPr lang="en-US"/>
          </a:p>
        </p:txBody>
      </p:sp>
    </p:spTree>
    <p:extLst>
      <p:ext uri="{BB962C8B-B14F-4D97-AF65-F5344CB8AC3E}">
        <p14:creationId xmlns:p14="http://schemas.microsoft.com/office/powerpoint/2010/main" val="197915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2495590-7046-4CDD-B91A-8173E8956541}"/>
              </a:ext>
            </a:extLst>
          </p:cNvPr>
          <p:cNvSpPr>
            <a:spLocks noGrp="1"/>
          </p:cNvSpPr>
          <p:nvPr>
            <p:ph type="dt" sz="half" idx="10"/>
          </p:nvPr>
        </p:nvSpPr>
        <p:spPr/>
        <p:txBody>
          <a:bodyPr/>
          <a:lstStyle>
            <a:lvl1pPr>
              <a:defRPr/>
            </a:lvl1pPr>
          </a:lstStyle>
          <a:p>
            <a:pPr>
              <a:defRPr/>
            </a:pPr>
            <a:fld id="{1DB99A61-9601-4CFB-9CA6-5A70BF965B4D}" type="datetimeFigureOut">
              <a:rPr lang="en-US"/>
              <a:pPr>
                <a:defRPr/>
              </a:pPr>
              <a:t>12/5/2019</a:t>
            </a:fld>
            <a:endParaRPr lang="en-US"/>
          </a:p>
        </p:txBody>
      </p:sp>
      <p:sp>
        <p:nvSpPr>
          <p:cNvPr id="5" name="Footer Placeholder 4">
            <a:extLst>
              <a:ext uri="{FF2B5EF4-FFF2-40B4-BE49-F238E27FC236}">
                <a16:creationId xmlns:a16="http://schemas.microsoft.com/office/drawing/2014/main" id="{F44C664E-D2BF-462A-AFF3-43DBDDD9A02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6BF7FDF-9120-4142-B9C9-712FB3B41F18}"/>
              </a:ext>
            </a:extLst>
          </p:cNvPr>
          <p:cNvSpPr>
            <a:spLocks noGrp="1"/>
          </p:cNvSpPr>
          <p:nvPr>
            <p:ph type="sldNum" sz="quarter" idx="12"/>
          </p:nvPr>
        </p:nvSpPr>
        <p:spPr/>
        <p:txBody>
          <a:bodyPr/>
          <a:lstStyle>
            <a:lvl1pPr>
              <a:defRPr/>
            </a:lvl1pPr>
          </a:lstStyle>
          <a:p>
            <a:pPr>
              <a:defRPr/>
            </a:pPr>
            <a:fld id="{6F7847A1-59C3-4223-8107-3253C46AE82B}" type="slidenum">
              <a:rPr lang="en-US" altLang="en-US"/>
              <a:pPr>
                <a:defRPr/>
              </a:pPr>
              <a:t>‹#›</a:t>
            </a:fld>
            <a:endParaRPr lang="en-US" altLang="en-US"/>
          </a:p>
        </p:txBody>
      </p:sp>
    </p:spTree>
    <p:extLst>
      <p:ext uri="{BB962C8B-B14F-4D97-AF65-F5344CB8AC3E}">
        <p14:creationId xmlns:p14="http://schemas.microsoft.com/office/powerpoint/2010/main" val="4251567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4.pn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triangle_page#.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343400" y="6619893"/>
            <a:ext cx="435864" cy="240792"/>
          </a:xfrm>
          <a:prstGeom prst="rect">
            <a:avLst/>
          </a:prstGeom>
        </p:spPr>
      </p:pic>
      <p:sp>
        <p:nvSpPr>
          <p:cNvPr id="2" name="Title Placeholder 1"/>
          <p:cNvSpPr>
            <a:spLocks noGrp="1"/>
          </p:cNvSpPr>
          <p:nvPr>
            <p:ph type="title"/>
          </p:nvPr>
        </p:nvSpPr>
        <p:spPr>
          <a:xfrm>
            <a:off x="457200" y="2551231"/>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8163" y="3885257"/>
            <a:ext cx="6946430" cy="14412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361576" y="6558724"/>
            <a:ext cx="398874" cy="365125"/>
          </a:xfrm>
          <a:prstGeom prst="rect">
            <a:avLst/>
          </a:prstGeom>
        </p:spPr>
        <p:txBody>
          <a:bodyPr vert="horz" lIns="91440" tIns="45720" rIns="91440" bIns="45720" rtlCol="0" anchor="ctr"/>
          <a:lstStyle>
            <a:lvl1pPr algn="ctr">
              <a:defRPr sz="1200">
                <a:solidFill>
                  <a:srgbClr val="FFFFFF"/>
                </a:solidFill>
              </a:defRPr>
            </a:lvl1pPr>
          </a:lstStyle>
          <a:p>
            <a:fld id="{F1214C19-7B70-E548-A608-340680BFD9AE}" type="slidenum">
              <a:rPr lang="en-US" smtClean="0"/>
              <a:pPr/>
              <a:t>‹#›</a:t>
            </a:fld>
            <a:endParaRPr lang="en-US" dirty="0"/>
          </a:p>
        </p:txBody>
      </p:sp>
    </p:spTree>
    <p:extLst>
      <p:ext uri="{BB962C8B-B14F-4D97-AF65-F5344CB8AC3E}">
        <p14:creationId xmlns:p14="http://schemas.microsoft.com/office/powerpoint/2010/main" val="1802591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ctr" defTabSz="457200" rtl="0" eaLnBrk="1" latinLnBrk="0" hangingPunct="1">
        <a:spcBef>
          <a:spcPct val="0"/>
        </a:spcBef>
        <a:buNone/>
        <a:defRPr sz="3600" b="1" kern="1200">
          <a:solidFill>
            <a:srgbClr val="0C234B"/>
          </a:solidFill>
          <a:latin typeface="Verdana"/>
          <a:ea typeface="+mj-ea"/>
          <a:cs typeface="Verdana"/>
        </a:defRPr>
      </a:lvl1pPr>
    </p:titleStyle>
    <p:bodyStyle>
      <a:lvl1pPr marL="342900" indent="-342900" algn="ctr" defTabSz="457200" rtl="0" eaLnBrk="1" latinLnBrk="0" hangingPunct="1">
        <a:spcBef>
          <a:spcPct val="20000"/>
        </a:spcBef>
        <a:buClr>
          <a:srgbClr val="AB0520"/>
        </a:buClr>
        <a:buFont typeface="Arial"/>
        <a:buChar char="•"/>
        <a:defRPr sz="2000" kern="1200">
          <a:solidFill>
            <a:srgbClr val="6F868D"/>
          </a:solidFill>
          <a:latin typeface="Verdana"/>
          <a:ea typeface="+mn-ea"/>
          <a:cs typeface="Verdana"/>
        </a:defRPr>
      </a:lvl1pPr>
      <a:lvl2pPr marL="742950" indent="-285750" algn="ctr" defTabSz="457200" rtl="0" eaLnBrk="1" latinLnBrk="0" hangingPunct="1">
        <a:spcBef>
          <a:spcPct val="20000"/>
        </a:spcBef>
        <a:buClr>
          <a:srgbClr val="AB0520"/>
        </a:buClr>
        <a:buFont typeface="Arial"/>
        <a:buChar char="•"/>
        <a:defRPr sz="1600" kern="1200">
          <a:solidFill>
            <a:srgbClr val="6F868D"/>
          </a:solidFill>
          <a:latin typeface="Verdana"/>
          <a:ea typeface="+mn-ea"/>
          <a:cs typeface="Verdana"/>
        </a:defRPr>
      </a:lvl2pPr>
      <a:lvl3pPr marL="11430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3pPr>
      <a:lvl4pPr marL="16002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4pPr>
      <a:lvl5pPr marL="20574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gs>
            <a:gs pos="100000">
              <a:srgbClr val="DCE6F2"/>
            </a:gs>
          </a:gsLst>
          <a:lin ang="5400000" scaled="1"/>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9900" y="885825"/>
            <a:ext cx="82296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871663"/>
            <a:ext cx="822960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2495590-7046-4CDD-B91A-8173E895654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446C102C-BF67-4F10-906E-A5C421AA8F2E}" type="datetimeFigureOut">
              <a:rPr lang="en-US"/>
              <a:pPr>
                <a:defRPr/>
              </a:pPr>
              <a:t>12/5/2019</a:t>
            </a:fld>
            <a:endParaRPr lang="en-US"/>
          </a:p>
        </p:txBody>
      </p:sp>
      <p:sp>
        <p:nvSpPr>
          <p:cNvPr id="5" name="Footer Placeholder 4">
            <a:extLst>
              <a:ext uri="{FF2B5EF4-FFF2-40B4-BE49-F238E27FC236}">
                <a16:creationId xmlns:a16="http://schemas.microsoft.com/office/drawing/2014/main" id="{F44C664E-D2BF-462A-AFF3-43DBDDD9A02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16BF7FDF-9120-4142-B9C9-712FB3B41F18}"/>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A36FB9C6-8554-4944-BD89-17ECBBE09E51}" type="slidenum">
              <a:rPr lang="en-US" altLang="en-US"/>
              <a:pPr>
                <a:defRPr/>
              </a:pPr>
              <a:t>‹#›</a:t>
            </a:fld>
            <a:endParaRPr lang="en-US" altLang="en-US"/>
          </a:p>
        </p:txBody>
      </p:sp>
      <p:sp>
        <p:nvSpPr>
          <p:cNvPr id="7" name="Rectangle 6">
            <a:extLst>
              <a:ext uri="{FF2B5EF4-FFF2-40B4-BE49-F238E27FC236}">
                <a16:creationId xmlns:a16="http://schemas.microsoft.com/office/drawing/2014/main" id="{65227CC1-6069-466A-8F16-101C1A1BA018}"/>
              </a:ext>
            </a:extLst>
          </p:cNvPr>
          <p:cNvSpPr/>
          <p:nvPr/>
        </p:nvSpPr>
        <p:spPr>
          <a:xfrm>
            <a:off x="0" y="0"/>
            <a:ext cx="9153525" cy="639763"/>
          </a:xfrm>
          <a:prstGeom prst="rect">
            <a:avLst/>
          </a:prstGeom>
          <a:solidFill>
            <a:srgbClr val="AB05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eaLnBrk="1" fontAlgn="auto" hangingPunct="1">
              <a:spcBef>
                <a:spcPts val="0"/>
              </a:spcBef>
              <a:spcAft>
                <a:spcPts val="0"/>
              </a:spcAft>
              <a:defRPr/>
            </a:pPr>
            <a:endParaRPr lang="en-US" sz="1350">
              <a:solidFill>
                <a:prstClr val="white"/>
              </a:solidFill>
              <a:latin typeface="Myriad Pro Semibold Cond"/>
            </a:endParaRPr>
          </a:p>
        </p:txBody>
      </p:sp>
      <p:cxnSp>
        <p:nvCxnSpPr>
          <p:cNvPr id="9" name="Straight Connector 8">
            <a:extLst>
              <a:ext uri="{FF2B5EF4-FFF2-40B4-BE49-F238E27FC236}">
                <a16:creationId xmlns:a16="http://schemas.microsoft.com/office/drawing/2014/main" id="{B1B0265B-5C63-4BA4-8CBC-387AB328CAB5}"/>
              </a:ext>
            </a:extLst>
          </p:cNvPr>
          <p:cNvCxnSpPr/>
          <p:nvPr/>
        </p:nvCxnSpPr>
        <p:spPr>
          <a:xfrm>
            <a:off x="0" y="636588"/>
            <a:ext cx="9153525"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1033" name="Picture 9" descr="UAHS_Logo_RGB_PRIMARY_REV.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109538"/>
            <a:ext cx="2468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147516"/>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txStyles>
    <p:titleStyle>
      <a:lvl1pPr algn="ctr" defTabSz="342900" rtl="0" eaLnBrk="0" fontAlgn="base" hangingPunct="0">
        <a:spcBef>
          <a:spcPct val="0"/>
        </a:spcBef>
        <a:spcAft>
          <a:spcPct val="0"/>
        </a:spcAft>
        <a:defRPr sz="3300" kern="1200">
          <a:solidFill>
            <a:srgbClr val="002060"/>
          </a:solidFill>
          <a:latin typeface="+mj-lt"/>
          <a:ea typeface="+mj-ea"/>
          <a:cs typeface="+mj-cs"/>
        </a:defRPr>
      </a:lvl1pPr>
      <a:lvl2pPr algn="ctr" defTabSz="342900" rtl="0" eaLnBrk="0" fontAlgn="base" hangingPunct="0">
        <a:spcBef>
          <a:spcPct val="0"/>
        </a:spcBef>
        <a:spcAft>
          <a:spcPct val="0"/>
        </a:spcAft>
        <a:defRPr sz="3300">
          <a:solidFill>
            <a:srgbClr val="002060"/>
          </a:solidFill>
          <a:latin typeface="Arial" panose="020B0604020202020204" pitchFamily="34" charset="0"/>
        </a:defRPr>
      </a:lvl2pPr>
      <a:lvl3pPr algn="ctr" defTabSz="342900" rtl="0" eaLnBrk="0" fontAlgn="base" hangingPunct="0">
        <a:spcBef>
          <a:spcPct val="0"/>
        </a:spcBef>
        <a:spcAft>
          <a:spcPct val="0"/>
        </a:spcAft>
        <a:defRPr sz="3300">
          <a:solidFill>
            <a:srgbClr val="002060"/>
          </a:solidFill>
          <a:latin typeface="Arial" panose="020B0604020202020204" pitchFamily="34" charset="0"/>
        </a:defRPr>
      </a:lvl3pPr>
      <a:lvl4pPr algn="ctr" defTabSz="342900" rtl="0" eaLnBrk="0" fontAlgn="base" hangingPunct="0">
        <a:spcBef>
          <a:spcPct val="0"/>
        </a:spcBef>
        <a:spcAft>
          <a:spcPct val="0"/>
        </a:spcAft>
        <a:defRPr sz="3300">
          <a:solidFill>
            <a:srgbClr val="002060"/>
          </a:solidFill>
          <a:latin typeface="Arial" panose="020B0604020202020204" pitchFamily="34" charset="0"/>
        </a:defRPr>
      </a:lvl4pPr>
      <a:lvl5pPr algn="ctr" defTabSz="342900" rtl="0" eaLnBrk="0" fontAlgn="base" hangingPunct="0">
        <a:spcBef>
          <a:spcPct val="0"/>
        </a:spcBef>
        <a:spcAft>
          <a:spcPct val="0"/>
        </a:spcAft>
        <a:defRPr sz="3300">
          <a:solidFill>
            <a:srgbClr val="002060"/>
          </a:solidFill>
          <a:latin typeface="Arial" panose="020B0604020202020204" pitchFamily="34" charset="0"/>
        </a:defRPr>
      </a:lvl5pPr>
      <a:lvl6pPr marL="457200" algn="ctr" defTabSz="342900" rtl="0" fontAlgn="base">
        <a:spcBef>
          <a:spcPct val="0"/>
        </a:spcBef>
        <a:spcAft>
          <a:spcPct val="0"/>
        </a:spcAft>
        <a:defRPr sz="3300">
          <a:solidFill>
            <a:srgbClr val="002060"/>
          </a:solidFill>
          <a:latin typeface="Arial" panose="020B0604020202020204" pitchFamily="34" charset="0"/>
        </a:defRPr>
      </a:lvl6pPr>
      <a:lvl7pPr marL="914400" algn="ctr" defTabSz="342900" rtl="0" fontAlgn="base">
        <a:spcBef>
          <a:spcPct val="0"/>
        </a:spcBef>
        <a:spcAft>
          <a:spcPct val="0"/>
        </a:spcAft>
        <a:defRPr sz="3300">
          <a:solidFill>
            <a:srgbClr val="002060"/>
          </a:solidFill>
          <a:latin typeface="Arial" panose="020B0604020202020204" pitchFamily="34" charset="0"/>
        </a:defRPr>
      </a:lvl7pPr>
      <a:lvl8pPr marL="1371600" algn="ctr" defTabSz="342900" rtl="0" fontAlgn="base">
        <a:spcBef>
          <a:spcPct val="0"/>
        </a:spcBef>
        <a:spcAft>
          <a:spcPct val="0"/>
        </a:spcAft>
        <a:defRPr sz="3300">
          <a:solidFill>
            <a:srgbClr val="002060"/>
          </a:solidFill>
          <a:latin typeface="Arial" panose="020B0604020202020204" pitchFamily="34" charset="0"/>
        </a:defRPr>
      </a:lvl8pPr>
      <a:lvl9pPr marL="1828800" algn="ctr" defTabSz="342900" rtl="0" fontAlgn="base">
        <a:spcBef>
          <a:spcPct val="0"/>
        </a:spcBef>
        <a:spcAft>
          <a:spcPct val="0"/>
        </a:spcAft>
        <a:defRPr sz="3300">
          <a:solidFill>
            <a:srgbClr val="002060"/>
          </a:solidFill>
          <a:latin typeface="Arial" panose="020B0604020202020204"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727075" indent="-168275" algn="l" defTabSz="3429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941388" indent="-169863"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116013" indent="-174625"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nursing.arizona.edu/or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s://www.nursing.arizona.edu/resources/research"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preaward@email.arizona.edu" TargetMode="External"/><Relationship Id="rId4" Type="http://schemas.openxmlformats.org/officeDocument/2006/relationships/hyperlink" Target="mailto:CON-ORS@email.arizona.ed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hyperlink" Target="http://clinicaltrials.gov/" TargetMode="Externa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hyperlink" Target="mailto:ResearchApp@email.arizona.edu" TargetMode="Externa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research.uahs.arizona.edu/clinical-trials/research-intake-form" TargetMode="Externa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 Id="rId4" Type="http://schemas.openxmlformats.org/officeDocument/2006/relationships/hyperlink" Target="https://research.uahs.arizona.edu/content/contracts"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hyperlink" Target="http://research.ahsc.arizona.edu/"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7.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87"/>
            <a:ext cx="7772400" cy="1470025"/>
          </a:xfrm>
        </p:spPr>
        <p:txBody>
          <a:bodyPr/>
          <a:lstStyle/>
          <a:p>
            <a:r>
              <a:rPr lang="en-US" dirty="0"/>
              <a:t>Proposal Planning &amp; Submission Process</a:t>
            </a:r>
          </a:p>
        </p:txBody>
      </p:sp>
    </p:spTree>
    <p:extLst>
      <p:ext uri="{BB962C8B-B14F-4D97-AF65-F5344CB8AC3E}">
        <p14:creationId xmlns:p14="http://schemas.microsoft.com/office/powerpoint/2010/main" val="3926322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291" y="0"/>
            <a:ext cx="7772400" cy="1640482"/>
          </a:xfrm>
        </p:spPr>
        <p:txBody>
          <a:bodyPr>
            <a:normAutofit/>
          </a:bodyPr>
          <a:lstStyle/>
          <a:p>
            <a:r>
              <a:rPr lang="en-US" sz="2800" dirty="0"/>
              <a:t>Questions</a:t>
            </a:r>
          </a:p>
        </p:txBody>
      </p:sp>
      <p:sp>
        <p:nvSpPr>
          <p:cNvPr id="8" name="Content Placeholder 7"/>
          <p:cNvSpPr>
            <a:spLocks noGrp="1"/>
          </p:cNvSpPr>
          <p:nvPr>
            <p:ph idx="4294967295"/>
          </p:nvPr>
        </p:nvSpPr>
        <p:spPr>
          <a:xfrm>
            <a:off x="2648561" y="1563000"/>
            <a:ext cx="3845859" cy="3079300"/>
          </a:xfrm>
          <a:prstGeom prst="rect">
            <a:avLst/>
          </a:prstGeom>
        </p:spPr>
        <p:txBody>
          <a:bodyPr>
            <a:normAutofit lnSpcReduction="10000"/>
          </a:bodyPr>
          <a:lstStyle/>
          <a:p>
            <a:pPr marL="0" indent="0">
              <a:buNone/>
            </a:pPr>
            <a:r>
              <a:rPr lang="en-US" sz="19900" dirty="0">
                <a:solidFill>
                  <a:srgbClr val="AB0520"/>
                </a:solidFill>
              </a:rPr>
              <a:t>?</a:t>
            </a:r>
          </a:p>
        </p:txBody>
      </p:sp>
      <p:sp>
        <p:nvSpPr>
          <p:cNvPr id="3" name="Rectangle 2">
            <a:extLst>
              <a:ext uri="{FF2B5EF4-FFF2-40B4-BE49-F238E27FC236}">
                <a16:creationId xmlns:a16="http://schemas.microsoft.com/office/drawing/2014/main" id="{01EC6B22-F0BD-42DE-B7A3-709E01C0DCBB}"/>
              </a:ext>
            </a:extLst>
          </p:cNvPr>
          <p:cNvSpPr/>
          <p:nvPr/>
        </p:nvSpPr>
        <p:spPr>
          <a:xfrm>
            <a:off x="1302327" y="4335030"/>
            <a:ext cx="6539345" cy="584775"/>
          </a:xfrm>
          <a:prstGeom prst="rect">
            <a:avLst/>
          </a:prstGeom>
        </p:spPr>
        <p:txBody>
          <a:bodyPr wrap="square">
            <a:spAutoFit/>
          </a:bodyPr>
          <a:lstStyle/>
          <a:p>
            <a:r>
              <a:rPr lang="en-US" sz="3200" dirty="0">
                <a:hlinkClick r:id="rId2"/>
              </a:rPr>
              <a:t>https://www.nursing.arizona.edu/ors</a:t>
            </a:r>
            <a:endParaRPr lang="en-US" sz="19900" dirty="0">
              <a:solidFill>
                <a:srgbClr val="AB0520"/>
              </a:solidFill>
            </a:endParaRPr>
          </a:p>
        </p:txBody>
      </p:sp>
    </p:spTree>
    <p:extLst>
      <p:ext uri="{BB962C8B-B14F-4D97-AF65-F5344CB8AC3E}">
        <p14:creationId xmlns:p14="http://schemas.microsoft.com/office/powerpoint/2010/main" val="3805359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52400" y="838200"/>
            <a:ext cx="8839200" cy="2514600"/>
          </a:xfrm>
        </p:spPr>
        <p:txBody>
          <a:bodyPr/>
          <a:lstStyle/>
          <a:p>
            <a:pPr eaLnBrk="1" hangingPunct="1"/>
            <a:r>
              <a:rPr lang="en-US" altLang="en-US" sz="4000" b="1"/>
              <a:t>An Overview of Research Funding &amp; UAHS Services</a:t>
            </a:r>
            <a:br>
              <a:rPr lang="en-US" altLang="en-US" sz="4000" b="1"/>
            </a:br>
            <a:br>
              <a:rPr lang="en-US" altLang="en-US" sz="4000" b="1"/>
            </a:br>
            <a:r>
              <a:rPr lang="en-US" altLang="en-US"/>
              <a:t>Sponsored Projects, Budgets, RFAs</a:t>
            </a:r>
          </a:p>
        </p:txBody>
      </p:sp>
      <p:sp>
        <p:nvSpPr>
          <p:cNvPr id="11267" name="Subtitle 2">
            <a:extLst>
              <a:ext uri="{FF2B5EF4-FFF2-40B4-BE49-F238E27FC236}">
                <a16:creationId xmlns:a16="http://schemas.microsoft.com/office/drawing/2014/main" id="{0E465B44-8562-4FD9-BDB8-9D0F174DED14}"/>
              </a:ext>
            </a:extLst>
          </p:cNvPr>
          <p:cNvSpPr>
            <a:spLocks noGrp="1"/>
          </p:cNvSpPr>
          <p:nvPr>
            <p:ph type="subTitle" idx="1"/>
          </p:nvPr>
        </p:nvSpPr>
        <p:spPr>
          <a:xfrm>
            <a:off x="2895600" y="3429000"/>
            <a:ext cx="5943600" cy="3124200"/>
          </a:xfrm>
        </p:spPr>
        <p:txBody>
          <a:bodyPr rtlCol="0">
            <a:normAutofit fontScale="47500" lnSpcReduction="20000"/>
          </a:bodyPr>
          <a:lstStyle/>
          <a:p>
            <a:pPr algn="r" eaLnBrk="1" fontAlgn="auto" hangingPunct="1">
              <a:spcAft>
                <a:spcPts val="0"/>
              </a:spcAft>
              <a:defRPr/>
            </a:pPr>
            <a:r>
              <a:rPr lang="en-US" altLang="en-US" sz="3500" b="1" dirty="0">
                <a:solidFill>
                  <a:schemeClr val="tx2">
                    <a:lumMod val="75000"/>
                  </a:schemeClr>
                </a:solidFill>
                <a:latin typeface="+mj-lt"/>
              </a:rPr>
              <a:t>Shannon Carver</a:t>
            </a:r>
          </a:p>
          <a:p>
            <a:pPr algn="r" eaLnBrk="1" fontAlgn="auto" hangingPunct="1">
              <a:spcAft>
                <a:spcPts val="0"/>
              </a:spcAft>
              <a:defRPr/>
            </a:pPr>
            <a:r>
              <a:rPr lang="en-US" altLang="en-US" sz="2600" dirty="0">
                <a:solidFill>
                  <a:schemeClr val="tx2">
                    <a:lumMod val="75000"/>
                  </a:schemeClr>
                </a:solidFill>
                <a:latin typeface="+mj-lt"/>
              </a:rPr>
              <a:t>Assistant Director</a:t>
            </a:r>
          </a:p>
          <a:p>
            <a:pPr algn="r" eaLnBrk="1" fontAlgn="auto" hangingPunct="1">
              <a:spcAft>
                <a:spcPts val="0"/>
              </a:spcAft>
              <a:defRPr/>
            </a:pPr>
            <a:endParaRPr lang="en-US" altLang="en-US" sz="2600" dirty="0">
              <a:solidFill>
                <a:schemeClr val="tx2">
                  <a:lumMod val="75000"/>
                </a:schemeClr>
              </a:solidFill>
              <a:latin typeface="+mj-lt"/>
            </a:endParaRPr>
          </a:p>
          <a:p>
            <a:pPr algn="r" eaLnBrk="1" fontAlgn="auto" hangingPunct="1">
              <a:spcAft>
                <a:spcPts val="0"/>
              </a:spcAft>
              <a:defRPr/>
            </a:pPr>
            <a:r>
              <a:rPr lang="en-US" altLang="en-US" sz="3500" b="1" dirty="0">
                <a:solidFill>
                  <a:schemeClr val="tx2">
                    <a:lumMod val="75000"/>
                  </a:schemeClr>
                </a:solidFill>
                <a:latin typeface="+mj-lt"/>
              </a:rPr>
              <a:t>Elisha Johnson</a:t>
            </a:r>
          </a:p>
          <a:p>
            <a:pPr algn="r" eaLnBrk="1" fontAlgn="auto" hangingPunct="1">
              <a:spcAft>
                <a:spcPts val="0"/>
              </a:spcAft>
              <a:defRPr/>
            </a:pPr>
            <a:r>
              <a:rPr lang="en-US" altLang="en-US" sz="2500" dirty="0">
                <a:solidFill>
                  <a:schemeClr val="tx2">
                    <a:lumMod val="75000"/>
                  </a:schemeClr>
                </a:solidFill>
                <a:latin typeface="+mj-lt"/>
              </a:rPr>
              <a:t>Assistant Director</a:t>
            </a:r>
          </a:p>
          <a:p>
            <a:pPr algn="r" eaLnBrk="1" fontAlgn="auto" hangingPunct="1">
              <a:spcAft>
                <a:spcPts val="0"/>
              </a:spcAft>
              <a:defRPr/>
            </a:pPr>
            <a:endParaRPr lang="en-US" altLang="en-US" sz="2500" dirty="0">
              <a:solidFill>
                <a:schemeClr val="tx2">
                  <a:lumMod val="75000"/>
                </a:schemeClr>
              </a:solidFill>
              <a:latin typeface="+mj-lt"/>
            </a:endParaRPr>
          </a:p>
          <a:p>
            <a:pPr algn="r" eaLnBrk="1" fontAlgn="auto" hangingPunct="1">
              <a:spcAft>
                <a:spcPts val="0"/>
              </a:spcAft>
              <a:defRPr/>
            </a:pPr>
            <a:r>
              <a:rPr lang="en-US" altLang="en-US" sz="3500" b="1" dirty="0">
                <a:solidFill>
                  <a:schemeClr val="tx2">
                    <a:lumMod val="75000"/>
                  </a:schemeClr>
                </a:solidFill>
                <a:latin typeface="+mj-lt"/>
              </a:rPr>
              <a:t>Christine Gaul</a:t>
            </a:r>
          </a:p>
          <a:p>
            <a:pPr algn="r" eaLnBrk="1" fontAlgn="auto" hangingPunct="1">
              <a:spcAft>
                <a:spcPts val="0"/>
              </a:spcAft>
              <a:defRPr/>
            </a:pPr>
            <a:r>
              <a:rPr lang="en-US" altLang="en-US" sz="2600" dirty="0">
                <a:solidFill>
                  <a:schemeClr val="tx2">
                    <a:lumMod val="75000"/>
                  </a:schemeClr>
                </a:solidFill>
                <a:latin typeface="+mj-lt"/>
              </a:rPr>
              <a:t>Associate Director</a:t>
            </a:r>
          </a:p>
          <a:p>
            <a:pPr algn="r" eaLnBrk="1" fontAlgn="auto" hangingPunct="1">
              <a:spcAft>
                <a:spcPts val="0"/>
              </a:spcAft>
              <a:defRPr/>
            </a:pPr>
            <a:endParaRPr lang="en-US" altLang="en-US" sz="2600" dirty="0">
              <a:solidFill>
                <a:schemeClr val="tx2">
                  <a:lumMod val="75000"/>
                </a:schemeClr>
              </a:solidFill>
              <a:latin typeface="+mj-lt"/>
            </a:endParaRPr>
          </a:p>
          <a:p>
            <a:pPr algn="r" eaLnBrk="1" fontAlgn="auto" hangingPunct="1">
              <a:spcAft>
                <a:spcPts val="0"/>
              </a:spcAft>
              <a:defRPr/>
            </a:pPr>
            <a:r>
              <a:rPr lang="en-US" altLang="en-US" sz="3500" b="1" dirty="0">
                <a:solidFill>
                  <a:schemeClr val="tx2">
                    <a:lumMod val="75000"/>
                  </a:schemeClr>
                </a:solidFill>
                <a:latin typeface="+mj-lt"/>
              </a:rPr>
              <a:t>Sarah Clarke</a:t>
            </a:r>
            <a:endParaRPr lang="en-US" altLang="en-US" sz="1200" b="1" dirty="0">
              <a:solidFill>
                <a:schemeClr val="tx2">
                  <a:lumMod val="75000"/>
                </a:schemeClr>
              </a:solidFill>
              <a:latin typeface="+mj-lt"/>
            </a:endParaRPr>
          </a:p>
          <a:p>
            <a:pPr algn="r" eaLnBrk="1" fontAlgn="auto" hangingPunct="1">
              <a:spcAft>
                <a:spcPts val="0"/>
              </a:spcAft>
              <a:defRPr/>
            </a:pPr>
            <a:r>
              <a:rPr lang="en-US" altLang="en-US" sz="2500" dirty="0">
                <a:solidFill>
                  <a:schemeClr val="tx2">
                    <a:lumMod val="75000"/>
                  </a:schemeClr>
                </a:solidFill>
                <a:latin typeface="+mj-lt"/>
              </a:rPr>
              <a:t>Senior Research Administrator</a:t>
            </a:r>
            <a:endParaRPr lang="en-US" altLang="en-US" sz="7600" dirty="0">
              <a:solidFill>
                <a:schemeClr val="tx2">
                  <a:lumMod val="75000"/>
                </a:schemeClr>
              </a:solidFill>
              <a:latin typeface="+mj-lt"/>
            </a:endParaRPr>
          </a:p>
          <a:p>
            <a:pPr algn="r" eaLnBrk="1" fontAlgn="auto" hangingPunct="1">
              <a:spcAft>
                <a:spcPts val="0"/>
              </a:spcAft>
              <a:defRPr/>
            </a:pPr>
            <a:endParaRPr lang="en-US" altLang="en-US" sz="2100" dirty="0">
              <a:solidFill>
                <a:schemeClr val="tx2">
                  <a:lumMod val="75000"/>
                </a:schemeClr>
              </a:solidFill>
              <a:latin typeface="+mj-lt"/>
            </a:endParaRPr>
          </a:p>
          <a:p>
            <a:pPr algn="r" eaLnBrk="1" fontAlgn="auto" hangingPunct="1">
              <a:spcAft>
                <a:spcPts val="0"/>
              </a:spcAft>
              <a:defRPr/>
            </a:pPr>
            <a:endParaRPr lang="en-US" altLang="en-US" sz="2100" dirty="0">
              <a:solidFill>
                <a:schemeClr val="tx2">
                  <a:lumMod val="75000"/>
                </a:schemeClr>
              </a:solidFill>
              <a:latin typeface="+mj-lt"/>
            </a:endParaRPr>
          </a:p>
          <a:p>
            <a:pPr algn="r" eaLnBrk="1" fontAlgn="auto" hangingPunct="1">
              <a:spcAft>
                <a:spcPts val="0"/>
              </a:spcAft>
              <a:defRPr/>
            </a:pPr>
            <a:r>
              <a:rPr lang="en-US" altLang="en-US" sz="2900" dirty="0">
                <a:solidFill>
                  <a:schemeClr val="tx2">
                    <a:lumMod val="75000"/>
                  </a:schemeClr>
                </a:solidFill>
                <a:latin typeface="+mj-lt"/>
              </a:rPr>
              <a:t>University of Arizona Health Sciences</a:t>
            </a:r>
          </a:p>
          <a:p>
            <a:pPr algn="r" eaLnBrk="1" fontAlgn="auto" hangingPunct="1">
              <a:spcAft>
                <a:spcPts val="0"/>
              </a:spcAft>
              <a:defRPr/>
            </a:pPr>
            <a:r>
              <a:rPr lang="en-US" altLang="en-US" sz="2900" dirty="0">
                <a:solidFill>
                  <a:schemeClr val="tx2">
                    <a:lumMod val="75000"/>
                  </a:schemeClr>
                </a:solidFill>
                <a:latin typeface="+mj-lt"/>
              </a:rPr>
              <a:t>Research Administration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876300"/>
            <a:ext cx="8229600" cy="836613"/>
          </a:xfrm>
        </p:spPr>
        <p:txBody>
          <a:bodyPr/>
          <a:lstStyle/>
          <a:p>
            <a:pPr eaLnBrk="1" hangingPunct="1"/>
            <a:r>
              <a:rPr lang="en-US" altLang="en-US"/>
              <a:t>What is a Sponsored Project?</a:t>
            </a:r>
          </a:p>
        </p:txBody>
      </p:sp>
      <p:sp>
        <p:nvSpPr>
          <p:cNvPr id="3075" name="Content Placeholder 2">
            <a:extLst>
              <a:ext uri="{FF2B5EF4-FFF2-40B4-BE49-F238E27FC236}">
                <a16:creationId xmlns:a16="http://schemas.microsoft.com/office/drawing/2014/main" id="{EA1BAEE8-788C-408C-A076-837249677C51}"/>
              </a:ext>
            </a:extLst>
          </p:cNvPr>
          <p:cNvSpPr>
            <a:spLocks noGrp="1"/>
          </p:cNvSpPr>
          <p:nvPr>
            <p:ph idx="1"/>
          </p:nvPr>
        </p:nvSpPr>
        <p:spPr/>
        <p:txBody>
          <a:bodyPr rtlCol="0">
            <a:normAutofit lnSpcReduction="10000"/>
          </a:bodyPr>
          <a:lstStyle/>
          <a:p>
            <a:pPr marL="0" indent="0" eaLnBrk="1" fontAlgn="auto" hangingPunct="1">
              <a:spcAft>
                <a:spcPts val="0"/>
              </a:spcAft>
              <a:buFont typeface="Arial"/>
              <a:buNone/>
              <a:defRPr/>
            </a:pPr>
            <a:r>
              <a:rPr lang="en-US" dirty="0">
                <a:solidFill>
                  <a:schemeClr val="tx2">
                    <a:lumMod val="75000"/>
                  </a:schemeClr>
                </a:solidFill>
                <a:latin typeface="Arial" panose="020B0604020202020204" pitchFamily="34" charset="0"/>
                <a:cs typeface="Arial" panose="020B0604020202020204" pitchFamily="34" charset="0"/>
              </a:rPr>
              <a:t>Agreement for funds from a federal, state, or private organization provided on a contractual or grant basis and used for a specific purpose.</a:t>
            </a:r>
          </a:p>
          <a:p>
            <a:pPr marL="0" indent="0" eaLnBrk="1" fontAlgn="auto" hangingPunct="1">
              <a:spcAft>
                <a:spcPts val="0"/>
              </a:spcAft>
              <a:buFont typeface="Arial"/>
              <a:buNone/>
              <a:defRPr/>
            </a:pPr>
            <a:endParaRPr lang="en-US" dirty="0">
              <a:solidFill>
                <a:schemeClr val="tx2">
                  <a:lumMod val="75000"/>
                </a:schemeClr>
              </a:solidFill>
              <a:latin typeface="Arial" panose="020B0604020202020204" pitchFamily="34" charset="0"/>
              <a:cs typeface="Arial" panose="020B0604020202020204" pitchFamily="34" charset="0"/>
            </a:endParaRPr>
          </a:p>
          <a:p>
            <a:pPr marL="787003" indent="-342900" eaLnBrk="1" fontAlgn="auto" hangingPunct="1">
              <a:spcAft>
                <a:spcPts val="1200"/>
              </a:spcAft>
              <a:buFont typeface="+mj-lt"/>
              <a:buAutoNum type="arabicPeriod"/>
              <a:defRPr/>
            </a:pPr>
            <a:r>
              <a:rPr lang="en-US" sz="2200" dirty="0">
                <a:solidFill>
                  <a:schemeClr val="tx2">
                    <a:lumMod val="75000"/>
                  </a:schemeClr>
                </a:solidFill>
                <a:latin typeface="Arial" panose="020B0604020202020204" pitchFamily="34" charset="0"/>
                <a:cs typeface="Arial" panose="020B0604020202020204" pitchFamily="34" charset="0"/>
              </a:rPr>
              <a:t>Requires separate accounting procedures and reports or other deliverables</a:t>
            </a:r>
          </a:p>
          <a:p>
            <a:pPr marL="787003" indent="-342900" eaLnBrk="1" fontAlgn="auto" hangingPunct="1">
              <a:spcAft>
                <a:spcPts val="1200"/>
              </a:spcAft>
              <a:buFont typeface="+mj-lt"/>
              <a:buAutoNum type="arabicPeriod"/>
              <a:defRPr/>
            </a:pPr>
            <a:r>
              <a:rPr lang="en-US" sz="2200" dirty="0">
                <a:solidFill>
                  <a:schemeClr val="tx2">
                    <a:lumMod val="75000"/>
                  </a:schemeClr>
                </a:solidFill>
                <a:latin typeface="Arial" panose="020B0604020202020204" pitchFamily="34" charset="0"/>
                <a:cs typeface="Arial" panose="020B0604020202020204" pitchFamily="34" charset="0"/>
              </a:rPr>
              <a:t>Involves programmatic decision making, effort, analysis or interpretation to carry out objectives</a:t>
            </a:r>
          </a:p>
          <a:p>
            <a:pPr marL="787003" indent="-342900" eaLnBrk="1" fontAlgn="auto" hangingPunct="1">
              <a:spcAft>
                <a:spcPts val="1200"/>
              </a:spcAft>
              <a:buFont typeface="+mj-lt"/>
              <a:buAutoNum type="arabicPeriod"/>
              <a:defRPr/>
            </a:pPr>
            <a:r>
              <a:rPr lang="en-US" sz="2200" dirty="0">
                <a:solidFill>
                  <a:schemeClr val="tx2">
                    <a:lumMod val="75000"/>
                  </a:schemeClr>
                </a:solidFill>
                <a:latin typeface="Arial" panose="020B0604020202020204" pitchFamily="34" charset="0"/>
                <a:cs typeface="Arial" panose="020B0604020202020204" pitchFamily="34" charset="0"/>
              </a:rPr>
              <a:t>Negotiated between University and sponsor and requires signature of official UA signatory</a:t>
            </a:r>
          </a:p>
          <a:p>
            <a:pPr marL="514350" indent="-514350" eaLnBrk="1" fontAlgn="auto" hangingPunct="1">
              <a:spcAft>
                <a:spcPts val="0"/>
              </a:spcAft>
              <a:buFont typeface="+mj-lt"/>
              <a:buAutoNum type="arabicPeriod"/>
              <a:defRPr/>
            </a:pPr>
            <a:endParaRPr lang="en-US" sz="3200" dirty="0"/>
          </a:p>
          <a:p>
            <a:pPr marL="0" indent="0" eaLnBrk="1" fontAlgn="auto" hangingPunct="1">
              <a:spcAft>
                <a:spcPts val="0"/>
              </a:spcAft>
              <a:buFont typeface="Arial"/>
              <a:buNone/>
              <a:defRPr/>
            </a:pPr>
            <a:endParaRPr lang="en-US" sz="3200" dirty="0"/>
          </a:p>
          <a:p>
            <a:pPr marL="514350" indent="-514350" eaLnBrk="1" fontAlgn="auto" hangingPunct="1">
              <a:spcAft>
                <a:spcPts val="0"/>
              </a:spcAft>
              <a:buFont typeface="Arial" charset="0"/>
              <a:buNone/>
              <a:defRPr/>
            </a:pPr>
            <a:endParaRPr lang="en-US" sz="3200" dirty="0"/>
          </a:p>
          <a:p>
            <a:pPr marL="365760" indent="-256032" eaLnBrk="1" fontAlgn="auto" hangingPunct="1">
              <a:spcAft>
                <a:spcPts val="0"/>
              </a:spcAft>
              <a:buFont typeface="Arial" charset="0"/>
              <a:buNone/>
              <a:defRPr/>
            </a:pP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z="3600"/>
              <a:t>Grants </a:t>
            </a:r>
            <a:r>
              <a:rPr lang="en-US" altLang="en-US" sz="3200"/>
              <a:t>and Clinical Trials</a:t>
            </a:r>
          </a:p>
        </p:txBody>
      </p:sp>
      <p:sp>
        <p:nvSpPr>
          <p:cNvPr id="9" name="Text Placeholder 8">
            <a:extLst>
              <a:ext uri="{FF2B5EF4-FFF2-40B4-BE49-F238E27FC236}">
                <a16:creationId xmlns:a16="http://schemas.microsoft.com/office/drawing/2014/main" id="{4C0DCBE4-7609-4E30-869E-F3B3AF6658F7}"/>
              </a:ext>
            </a:extLst>
          </p:cNvPr>
          <p:cNvSpPr>
            <a:spLocks noGrp="1"/>
          </p:cNvSpPr>
          <p:nvPr>
            <p:ph type="body" idx="1"/>
          </p:nvPr>
        </p:nvSpPr>
        <p:spPr>
          <a:xfrm>
            <a:off x="457200" y="1862138"/>
            <a:ext cx="4040188" cy="631825"/>
          </a:xfrm>
        </p:spPr>
        <p:txBody>
          <a:bodyPr rtlCol="0"/>
          <a:lstStyle/>
          <a:p>
            <a:pPr eaLnBrk="1" fontAlgn="auto" hangingPunct="1">
              <a:spcAft>
                <a:spcPts val="0"/>
              </a:spcAft>
              <a:buFont typeface="Arial"/>
              <a:buNone/>
              <a:defRPr/>
            </a:pPr>
            <a:r>
              <a:rPr lang="en-US" sz="2400" dirty="0">
                <a:solidFill>
                  <a:schemeClr val="tx2">
                    <a:lumMod val="75000"/>
                  </a:schemeClr>
                </a:solidFill>
                <a:latin typeface="+mj-lt"/>
              </a:rPr>
              <a:t>GRANTS</a:t>
            </a:r>
          </a:p>
        </p:txBody>
      </p:sp>
      <p:sp>
        <p:nvSpPr>
          <p:cNvPr id="10" name="Content Placeholder 9">
            <a:extLst>
              <a:ext uri="{FF2B5EF4-FFF2-40B4-BE49-F238E27FC236}">
                <a16:creationId xmlns:a16="http://schemas.microsoft.com/office/drawing/2014/main" id="{30F592AB-D397-46A5-A14C-B860DBFFDE0E}"/>
              </a:ext>
            </a:extLst>
          </p:cNvPr>
          <p:cNvSpPr>
            <a:spLocks noGrp="1"/>
          </p:cNvSpPr>
          <p:nvPr>
            <p:ph sz="half" idx="2"/>
          </p:nvPr>
        </p:nvSpPr>
        <p:spPr>
          <a:xfrm>
            <a:off x="457200" y="2501900"/>
            <a:ext cx="4040188" cy="3624263"/>
          </a:xfrm>
        </p:spPr>
        <p:txBody>
          <a:bodyPr rtlCol="0">
            <a:normAutofit/>
          </a:bodyPr>
          <a:lstStyle/>
          <a:p>
            <a:pPr eaLnBrk="1" fontAlgn="auto" hangingPunct="1">
              <a:spcAft>
                <a:spcPts val="0"/>
              </a:spcAft>
              <a:buFont typeface="Arial"/>
              <a:buChar char="•"/>
              <a:defRPr/>
            </a:pPr>
            <a:r>
              <a:rPr lang="en-US" sz="2000" dirty="0">
                <a:solidFill>
                  <a:schemeClr val="tx2">
                    <a:lumMod val="75000"/>
                  </a:schemeClr>
                </a:solidFill>
                <a:latin typeface="+mj-lt"/>
              </a:rPr>
              <a:t>An award of financial assistance for research, instruction, or other sponsored activity</a:t>
            </a:r>
          </a:p>
          <a:p>
            <a:pPr eaLnBrk="1" fontAlgn="auto" hangingPunct="1">
              <a:spcAft>
                <a:spcPts val="0"/>
              </a:spcAft>
              <a:buFont typeface="Arial"/>
              <a:buChar char="•"/>
              <a:defRPr/>
            </a:pPr>
            <a:r>
              <a:rPr lang="en-US" sz="2000" dirty="0">
                <a:solidFill>
                  <a:schemeClr val="tx2">
                    <a:lumMod val="75000"/>
                  </a:schemeClr>
                </a:solidFill>
                <a:latin typeface="+mj-lt"/>
              </a:rPr>
              <a:t>Awarded on a competitive basis to recipients responding to a sponsor's program announcement </a:t>
            </a:r>
          </a:p>
          <a:p>
            <a:pPr eaLnBrk="1" fontAlgn="auto" hangingPunct="1">
              <a:spcAft>
                <a:spcPts val="0"/>
              </a:spcAft>
              <a:buFont typeface="Arial"/>
              <a:buChar char="•"/>
              <a:defRPr/>
            </a:pPr>
            <a:r>
              <a:rPr lang="en-US" sz="2000" dirty="0">
                <a:solidFill>
                  <a:schemeClr val="tx2">
                    <a:lumMod val="75000"/>
                  </a:schemeClr>
                </a:solidFill>
                <a:latin typeface="+mj-lt"/>
              </a:rPr>
              <a:t>Specific period of performance</a:t>
            </a:r>
          </a:p>
          <a:p>
            <a:pPr eaLnBrk="1" fontAlgn="auto" hangingPunct="1">
              <a:spcAft>
                <a:spcPts val="0"/>
              </a:spcAft>
              <a:buFont typeface="Arial"/>
              <a:buChar char="•"/>
              <a:defRPr/>
            </a:pPr>
            <a:r>
              <a:rPr lang="en-US" sz="2000" dirty="0">
                <a:solidFill>
                  <a:schemeClr val="tx2">
                    <a:lumMod val="75000"/>
                  </a:schemeClr>
                </a:solidFill>
                <a:latin typeface="+mj-lt"/>
              </a:rPr>
              <a:t>Cost reimbursement</a:t>
            </a:r>
          </a:p>
          <a:p>
            <a:pPr marL="0" indent="0" eaLnBrk="1" fontAlgn="auto" hangingPunct="1">
              <a:spcAft>
                <a:spcPts val="0"/>
              </a:spcAft>
              <a:buFont typeface="Arial"/>
              <a:buNone/>
              <a:defRPr/>
            </a:pPr>
            <a:endParaRPr lang="en-US" sz="2000" dirty="0">
              <a:solidFill>
                <a:schemeClr val="tx2">
                  <a:lumMod val="75000"/>
                </a:schemeClr>
              </a:solidFill>
              <a:latin typeface="+mj-lt"/>
            </a:endParaRPr>
          </a:p>
        </p:txBody>
      </p:sp>
      <p:sp>
        <p:nvSpPr>
          <p:cNvPr id="11" name="Text Placeholder 10">
            <a:extLst>
              <a:ext uri="{FF2B5EF4-FFF2-40B4-BE49-F238E27FC236}">
                <a16:creationId xmlns:a16="http://schemas.microsoft.com/office/drawing/2014/main" id="{87B09ABF-A59D-4815-A5E6-986BAA6A9C69}"/>
              </a:ext>
            </a:extLst>
          </p:cNvPr>
          <p:cNvSpPr>
            <a:spLocks noGrp="1"/>
          </p:cNvSpPr>
          <p:nvPr>
            <p:ph type="body" sz="quarter" idx="3"/>
          </p:nvPr>
        </p:nvSpPr>
        <p:spPr>
          <a:xfrm>
            <a:off x="4645025" y="1855788"/>
            <a:ext cx="4041775" cy="638175"/>
          </a:xfrm>
        </p:spPr>
        <p:txBody>
          <a:bodyPr rtlCol="0"/>
          <a:lstStyle/>
          <a:p>
            <a:pPr eaLnBrk="1" fontAlgn="auto" hangingPunct="1">
              <a:spcAft>
                <a:spcPts val="0"/>
              </a:spcAft>
              <a:buFont typeface="Arial"/>
              <a:buNone/>
              <a:defRPr/>
            </a:pPr>
            <a:r>
              <a:rPr lang="en-US" sz="2400" dirty="0">
                <a:solidFill>
                  <a:schemeClr val="tx2">
                    <a:lumMod val="75000"/>
                  </a:schemeClr>
                </a:solidFill>
                <a:latin typeface="+mj-lt"/>
              </a:rPr>
              <a:t>CLINICAL TRIALS</a:t>
            </a:r>
          </a:p>
        </p:txBody>
      </p:sp>
      <p:sp>
        <p:nvSpPr>
          <p:cNvPr id="12" name="Content Placeholder 11">
            <a:extLst>
              <a:ext uri="{FF2B5EF4-FFF2-40B4-BE49-F238E27FC236}">
                <a16:creationId xmlns:a16="http://schemas.microsoft.com/office/drawing/2014/main" id="{9AAFA6CA-7A31-4C5A-BBF5-C87FC2301DDC}"/>
              </a:ext>
            </a:extLst>
          </p:cNvPr>
          <p:cNvSpPr>
            <a:spLocks noGrp="1"/>
          </p:cNvSpPr>
          <p:nvPr>
            <p:ph sz="quarter" idx="4"/>
          </p:nvPr>
        </p:nvSpPr>
        <p:spPr>
          <a:xfrm>
            <a:off x="4645025" y="2501900"/>
            <a:ext cx="4041775" cy="3624263"/>
          </a:xfrm>
        </p:spPr>
        <p:txBody>
          <a:bodyPr rtlCol="0">
            <a:normAutofit lnSpcReduction="10000"/>
          </a:bodyPr>
          <a:lstStyle/>
          <a:p>
            <a:pPr eaLnBrk="1" fontAlgn="auto" hangingPunct="1">
              <a:spcAft>
                <a:spcPts val="0"/>
              </a:spcAft>
              <a:buFont typeface="Arial"/>
              <a:buChar char="•"/>
              <a:defRPr/>
            </a:pPr>
            <a:r>
              <a:rPr lang="en-US" sz="2000" dirty="0">
                <a:solidFill>
                  <a:schemeClr val="tx2">
                    <a:lumMod val="75000"/>
                  </a:schemeClr>
                </a:solidFill>
                <a:latin typeface="+mj-lt"/>
              </a:rPr>
              <a:t>A type of clinical research that follows a pre-defined plan or protocol involving controlled, clinical testing in humans</a:t>
            </a:r>
          </a:p>
          <a:p>
            <a:pPr eaLnBrk="1" fontAlgn="auto" hangingPunct="1">
              <a:spcAft>
                <a:spcPts val="0"/>
              </a:spcAft>
              <a:buFont typeface="Arial"/>
              <a:buChar char="•"/>
              <a:defRPr/>
            </a:pPr>
            <a:r>
              <a:rPr lang="en-US" sz="2000" dirty="0">
                <a:solidFill>
                  <a:schemeClr val="tx2">
                    <a:lumMod val="75000"/>
                  </a:schemeClr>
                </a:solidFill>
                <a:latin typeface="+mj-lt"/>
              </a:rPr>
              <a:t>May be conducted under industry-developed or investigator-initiated trial protocol</a:t>
            </a:r>
          </a:p>
          <a:p>
            <a:pPr eaLnBrk="1" fontAlgn="auto" hangingPunct="1">
              <a:spcAft>
                <a:spcPts val="0"/>
              </a:spcAft>
              <a:buFont typeface="Arial"/>
              <a:buChar char="•"/>
              <a:defRPr/>
            </a:pPr>
            <a:r>
              <a:rPr lang="en-US" sz="2000" dirty="0">
                <a:solidFill>
                  <a:schemeClr val="tx2">
                    <a:lumMod val="75000"/>
                  </a:schemeClr>
                </a:solidFill>
                <a:latin typeface="+mj-lt"/>
              </a:rPr>
              <a:t>Open until recruitment goals met</a:t>
            </a:r>
          </a:p>
          <a:p>
            <a:pPr eaLnBrk="1" fontAlgn="auto" hangingPunct="1">
              <a:spcAft>
                <a:spcPts val="0"/>
              </a:spcAft>
              <a:buFont typeface="Arial"/>
              <a:buChar char="•"/>
              <a:defRPr/>
            </a:pPr>
            <a:r>
              <a:rPr lang="en-US" sz="2000" dirty="0">
                <a:solidFill>
                  <a:schemeClr val="tx2">
                    <a:lumMod val="75000"/>
                  </a:schemeClr>
                </a:solidFill>
                <a:latin typeface="+mj-lt"/>
              </a:rPr>
              <a:t>Fee-for-service (milestone)</a:t>
            </a:r>
          </a:p>
          <a:p>
            <a:pPr eaLnBrk="1" fontAlgn="auto" hangingPunct="1">
              <a:spcAft>
                <a:spcPts val="0"/>
              </a:spcAft>
              <a:buFont typeface="Arial"/>
              <a:buChar char="•"/>
              <a:defRPr/>
            </a:pPr>
            <a:endParaRPr lang="en-US" sz="2000" dirty="0">
              <a:solidFill>
                <a:schemeClr val="tx2">
                  <a:lumMod val="75000"/>
                </a:schemeClr>
              </a:solidFill>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876300"/>
            <a:ext cx="8229600" cy="836613"/>
          </a:xfrm>
        </p:spPr>
        <p:txBody>
          <a:bodyPr/>
          <a:lstStyle/>
          <a:p>
            <a:pPr eaLnBrk="1" hangingPunct="1"/>
            <a:r>
              <a:rPr lang="en-US" altLang="en-US"/>
              <a:t>NIH-Funded Clinical Trials</a:t>
            </a:r>
          </a:p>
        </p:txBody>
      </p:sp>
      <p:sp>
        <p:nvSpPr>
          <p:cNvPr id="3" name="Content Placeholder 2">
            <a:extLst>
              <a:ext uri="{FF2B5EF4-FFF2-40B4-BE49-F238E27FC236}">
                <a16:creationId xmlns:a16="http://schemas.microsoft.com/office/drawing/2014/main" id="{3D2357C8-CEFB-44E3-9C5D-CDE61319D95A}"/>
              </a:ext>
            </a:extLst>
          </p:cNvPr>
          <p:cNvSpPr>
            <a:spLocks noGrp="1"/>
          </p:cNvSpPr>
          <p:nvPr>
            <p:ph idx="1"/>
          </p:nvPr>
        </p:nvSpPr>
        <p:spPr>
          <a:xfrm>
            <a:off x="152400" y="1871663"/>
            <a:ext cx="8839200" cy="4376737"/>
          </a:xfrm>
        </p:spPr>
        <p:txBody>
          <a:bodyPr rtlCol="0">
            <a:normAutofit lnSpcReduction="10000"/>
          </a:bodyPr>
          <a:lstStyle/>
          <a:p>
            <a:pPr eaLnBrk="1" fontAlgn="auto" hangingPunct="1">
              <a:spcAft>
                <a:spcPts val="0"/>
              </a:spcAft>
              <a:buFont typeface="Arial"/>
              <a:buNone/>
              <a:defRPr/>
            </a:pPr>
            <a:endParaRPr lang="en-US" altLang="en-US" sz="3200" dirty="0">
              <a:solidFill>
                <a:schemeClr val="tx2">
                  <a:lumMod val="75000"/>
                </a:schemeClr>
              </a:solidFill>
              <a:latin typeface="Arial" panose="020B0604020202020204" pitchFamily="34" charset="0"/>
              <a:cs typeface="Arial" panose="020B0604020202020204" pitchFamily="34" charset="0"/>
            </a:endParaRPr>
          </a:p>
          <a:p>
            <a:pPr eaLnBrk="1" fontAlgn="auto" hangingPunct="1">
              <a:spcAft>
                <a:spcPts val="0"/>
              </a:spcAft>
              <a:buFont typeface="Arial"/>
              <a:buNone/>
              <a:defRPr/>
            </a:pPr>
            <a:r>
              <a:rPr lang="en-US" altLang="en-US" dirty="0">
                <a:solidFill>
                  <a:schemeClr val="tx2">
                    <a:lumMod val="75000"/>
                  </a:schemeClr>
                </a:solidFill>
                <a:latin typeface="Arial" panose="020B0604020202020204" pitchFamily="34" charset="0"/>
                <a:cs typeface="Arial" panose="020B0604020202020204" pitchFamily="34" charset="0"/>
              </a:rPr>
              <a:t>On January 25</a:t>
            </a:r>
            <a:r>
              <a:rPr lang="en-US" altLang="en-US" baseline="30000" dirty="0">
                <a:solidFill>
                  <a:schemeClr val="tx2">
                    <a:lumMod val="75000"/>
                  </a:schemeClr>
                </a:solidFill>
                <a:latin typeface="Arial" panose="020B0604020202020204" pitchFamily="34" charset="0"/>
                <a:cs typeface="Arial" panose="020B0604020202020204" pitchFamily="34" charset="0"/>
              </a:rPr>
              <a:t>th</a:t>
            </a:r>
            <a:r>
              <a:rPr lang="en-US" altLang="en-US" dirty="0">
                <a:solidFill>
                  <a:schemeClr val="tx2">
                    <a:lumMod val="75000"/>
                  </a:schemeClr>
                </a:solidFill>
                <a:latin typeface="Arial" panose="020B0604020202020204" pitchFamily="34" charset="0"/>
                <a:cs typeface="Arial" panose="020B0604020202020204" pitchFamily="34" charset="0"/>
              </a:rPr>
              <a:t>, 2018, NIH released FORMS-E and put in place new policies regarding Clinical Trials reporting and Human Subjects studies. This was a major change to NIH funding and required a complete overhaul of active Program Announcements and RFAs.</a:t>
            </a:r>
          </a:p>
          <a:p>
            <a:pPr eaLnBrk="1" fontAlgn="auto" hangingPunct="1">
              <a:spcAft>
                <a:spcPts val="0"/>
              </a:spcAft>
              <a:buFont typeface="Arial"/>
              <a:buNone/>
              <a:defRPr/>
            </a:pPr>
            <a:endParaRPr lang="en-US" altLang="en-US" dirty="0">
              <a:solidFill>
                <a:schemeClr val="tx2">
                  <a:lumMod val="75000"/>
                </a:schemeClr>
              </a:solidFill>
              <a:latin typeface="Arial" panose="020B0604020202020204" pitchFamily="34" charset="0"/>
              <a:cs typeface="Arial" panose="020B0604020202020204" pitchFamily="34" charset="0"/>
            </a:endParaRPr>
          </a:p>
          <a:p>
            <a:pPr eaLnBrk="1" fontAlgn="auto" hangingPunct="1">
              <a:spcAft>
                <a:spcPts val="0"/>
              </a:spcAft>
              <a:buFont typeface="Arial"/>
              <a:buNone/>
              <a:defRPr/>
            </a:pPr>
            <a:r>
              <a:rPr lang="en-US" altLang="en-US" dirty="0">
                <a:solidFill>
                  <a:schemeClr val="tx2">
                    <a:lumMod val="75000"/>
                  </a:schemeClr>
                </a:solidFill>
                <a:latin typeface="Arial" panose="020B0604020202020204" pitchFamily="34" charset="0"/>
                <a:cs typeface="Arial" panose="020B0604020202020204" pitchFamily="34" charset="0"/>
              </a:rPr>
              <a:t>Clinical Trials may only be proposed on PAs/RFAs/PARs that specifically allow them.</a:t>
            </a:r>
          </a:p>
          <a:p>
            <a:pPr eaLnBrk="1" fontAlgn="auto" hangingPunct="1">
              <a:spcAft>
                <a:spcPts val="0"/>
              </a:spcAft>
              <a:buFont typeface="Arial"/>
              <a:buNone/>
              <a:defRPr/>
            </a:pPr>
            <a:endParaRPr lang="en-US" altLang="en-US" dirty="0">
              <a:solidFill>
                <a:schemeClr val="tx2">
                  <a:lumMod val="75000"/>
                </a:schemeClr>
              </a:solidFill>
              <a:latin typeface="Arial" panose="020B0604020202020204" pitchFamily="34" charset="0"/>
              <a:cs typeface="Arial" panose="020B0604020202020204" pitchFamily="34" charset="0"/>
            </a:endParaRPr>
          </a:p>
          <a:p>
            <a:pPr eaLnBrk="1" fontAlgn="auto" hangingPunct="1">
              <a:spcAft>
                <a:spcPts val="0"/>
              </a:spcAft>
              <a:buFont typeface="Arial"/>
              <a:buNone/>
              <a:defRPr/>
            </a:pPr>
            <a:r>
              <a:rPr lang="en-US" altLang="en-US" sz="1750" dirty="0">
                <a:solidFill>
                  <a:schemeClr val="tx2">
                    <a:lumMod val="75000"/>
                  </a:schemeClr>
                </a:solidFill>
                <a:latin typeface="Arial" panose="020B0604020202020204" pitchFamily="34" charset="0"/>
                <a:cs typeface="Arial" panose="020B0604020202020204" pitchFamily="34" charset="0"/>
              </a:rPr>
              <a:t>https://grants.nih.gov/policy/clinical-trials/new-human-subject-clinical-trial-info-form.htm</a:t>
            </a:r>
          </a:p>
          <a:p>
            <a:pPr marL="0" indent="0" eaLnBrk="1" fontAlgn="auto" hangingPunct="1">
              <a:spcAft>
                <a:spcPts val="0"/>
              </a:spcAft>
              <a:buFont typeface="Arial"/>
              <a:buNone/>
              <a:defRPr/>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876300"/>
            <a:ext cx="8229600" cy="836613"/>
          </a:xfrm>
        </p:spPr>
        <p:txBody>
          <a:bodyPr/>
          <a:lstStyle/>
          <a:p>
            <a:pPr eaLnBrk="1" hangingPunct="1"/>
            <a:r>
              <a:rPr lang="en-US" altLang="en-US"/>
              <a:t>Applying for Funding</a:t>
            </a:r>
          </a:p>
        </p:txBody>
      </p:sp>
      <p:sp>
        <p:nvSpPr>
          <p:cNvPr id="3" name="Content Placeholder 2">
            <a:extLst>
              <a:ext uri="{FF2B5EF4-FFF2-40B4-BE49-F238E27FC236}">
                <a16:creationId xmlns:a16="http://schemas.microsoft.com/office/drawing/2014/main" id="{A82173B7-F38C-4CEC-8368-9B3199674D01}"/>
              </a:ext>
            </a:extLst>
          </p:cNvPr>
          <p:cNvSpPr>
            <a:spLocks noGrp="1"/>
          </p:cNvSpPr>
          <p:nvPr>
            <p:ph idx="1"/>
          </p:nvPr>
        </p:nvSpPr>
        <p:spPr/>
        <p:txBody>
          <a:bodyPr rtlCol="0">
            <a:normAutofit lnSpcReduction="10000"/>
          </a:bodyPr>
          <a:lstStyle/>
          <a:p>
            <a:pPr lvl="1" eaLnBrk="1" fontAlgn="auto" hangingPunct="1">
              <a:lnSpc>
                <a:spcPct val="150000"/>
              </a:lnSpc>
              <a:spcAft>
                <a:spcPts val="0"/>
              </a:spcAft>
              <a:buFont typeface="Wingdings" panose="05000000000000000000" pitchFamily="2" charset="2"/>
              <a:buChar char="ü"/>
              <a:defRPr/>
            </a:pPr>
            <a:r>
              <a:rPr lang="en-US" sz="2800" dirty="0">
                <a:solidFill>
                  <a:schemeClr val="tx2">
                    <a:lumMod val="75000"/>
                  </a:schemeClr>
                </a:solidFill>
                <a:latin typeface="Arial" panose="020B0604020202020204" pitchFamily="34" charset="0"/>
                <a:cs typeface="Arial" panose="020B0604020202020204" pitchFamily="34" charset="0"/>
              </a:rPr>
              <a:t>Fit with area of interest</a:t>
            </a:r>
          </a:p>
          <a:p>
            <a:pPr lvl="1" eaLnBrk="1" fontAlgn="auto" hangingPunct="1">
              <a:lnSpc>
                <a:spcPct val="150000"/>
              </a:lnSpc>
              <a:spcAft>
                <a:spcPts val="0"/>
              </a:spcAft>
              <a:buFont typeface="Wingdings" panose="05000000000000000000" pitchFamily="2" charset="2"/>
              <a:buChar char="ü"/>
              <a:defRPr/>
            </a:pPr>
            <a:r>
              <a:rPr lang="en-US" sz="2800" dirty="0">
                <a:solidFill>
                  <a:schemeClr val="tx2">
                    <a:lumMod val="75000"/>
                  </a:schemeClr>
                </a:solidFill>
                <a:latin typeface="Arial" panose="020B0604020202020204" pitchFamily="34" charset="0"/>
                <a:cs typeface="Arial" panose="020B0604020202020204" pitchFamily="34" charset="0"/>
              </a:rPr>
              <a:t>Sponsor requirements</a:t>
            </a:r>
          </a:p>
          <a:p>
            <a:pPr lvl="1" eaLnBrk="1" fontAlgn="auto" hangingPunct="1">
              <a:lnSpc>
                <a:spcPct val="150000"/>
              </a:lnSpc>
              <a:spcAft>
                <a:spcPts val="0"/>
              </a:spcAft>
              <a:buFont typeface="Wingdings" panose="05000000000000000000" pitchFamily="2" charset="2"/>
              <a:buChar char="ü"/>
              <a:defRPr/>
            </a:pPr>
            <a:r>
              <a:rPr lang="en-US" sz="2800" dirty="0">
                <a:solidFill>
                  <a:schemeClr val="tx2">
                    <a:lumMod val="75000"/>
                  </a:schemeClr>
                </a:solidFill>
                <a:latin typeface="Arial" panose="020B0604020202020204" pitchFamily="34" charset="0"/>
                <a:cs typeface="Arial" panose="020B0604020202020204" pitchFamily="34" charset="0"/>
              </a:rPr>
              <a:t>Review the program announcement</a:t>
            </a:r>
          </a:p>
          <a:p>
            <a:pPr lvl="1" eaLnBrk="1" fontAlgn="auto" hangingPunct="1">
              <a:lnSpc>
                <a:spcPct val="150000"/>
              </a:lnSpc>
              <a:spcAft>
                <a:spcPts val="0"/>
              </a:spcAft>
              <a:buFont typeface="Wingdings" panose="05000000000000000000" pitchFamily="2" charset="2"/>
              <a:buChar char="ü"/>
              <a:defRPr/>
            </a:pPr>
            <a:r>
              <a:rPr lang="en-US" sz="2800" dirty="0">
                <a:solidFill>
                  <a:schemeClr val="tx2">
                    <a:lumMod val="75000"/>
                  </a:schemeClr>
                </a:solidFill>
                <a:latin typeface="Arial" panose="020B0604020202020204" pitchFamily="34" charset="0"/>
                <a:cs typeface="Arial" panose="020B0604020202020204" pitchFamily="34" charset="0"/>
              </a:rPr>
              <a:t>Submission format/process</a:t>
            </a:r>
          </a:p>
          <a:p>
            <a:pPr lvl="1" eaLnBrk="1" fontAlgn="auto" hangingPunct="1">
              <a:lnSpc>
                <a:spcPct val="150000"/>
              </a:lnSpc>
              <a:spcAft>
                <a:spcPts val="0"/>
              </a:spcAft>
              <a:buFont typeface="Wingdings" panose="05000000000000000000" pitchFamily="2" charset="2"/>
              <a:buChar char="ü"/>
              <a:defRPr/>
            </a:pPr>
            <a:r>
              <a:rPr lang="en-US" sz="2800" dirty="0">
                <a:solidFill>
                  <a:schemeClr val="tx2">
                    <a:lumMod val="75000"/>
                  </a:schemeClr>
                </a:solidFill>
                <a:latin typeface="Arial" panose="020B0604020202020204" pitchFamily="34" charset="0"/>
                <a:cs typeface="Arial" panose="020B0604020202020204" pitchFamily="34" charset="0"/>
              </a:rPr>
              <a:t>Internal requirements/approvals</a:t>
            </a:r>
          </a:p>
          <a:p>
            <a:pPr lvl="1" eaLnBrk="1" fontAlgn="auto" hangingPunct="1">
              <a:lnSpc>
                <a:spcPct val="150000"/>
              </a:lnSpc>
              <a:spcAft>
                <a:spcPts val="0"/>
              </a:spcAft>
              <a:buFont typeface="Wingdings" panose="05000000000000000000" pitchFamily="2" charset="2"/>
              <a:buChar char="ü"/>
              <a:defRPr/>
            </a:pPr>
            <a:r>
              <a:rPr lang="en-US" sz="2800" dirty="0">
                <a:solidFill>
                  <a:schemeClr val="tx2">
                    <a:lumMod val="75000"/>
                  </a:schemeClr>
                </a:solidFill>
                <a:latin typeface="Arial" panose="020B0604020202020204" pitchFamily="34" charset="0"/>
                <a:cs typeface="Arial" panose="020B0604020202020204" pitchFamily="34" charset="0"/>
              </a:rPr>
              <a:t>Deadlines   </a:t>
            </a:r>
          </a:p>
          <a:p>
            <a:pPr eaLnBrk="1" fontAlgn="auto" hangingPunct="1">
              <a:spcAft>
                <a:spcPts val="0"/>
              </a:spcAft>
              <a:buFont typeface="Arial"/>
              <a:buChar char="•"/>
              <a:defRP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876300"/>
            <a:ext cx="8229600" cy="836613"/>
          </a:xfrm>
        </p:spPr>
        <p:txBody>
          <a:bodyPr/>
          <a:lstStyle/>
          <a:p>
            <a:pPr eaLnBrk="1" hangingPunct="1"/>
            <a:r>
              <a:rPr lang="en-US" altLang="en-US"/>
              <a:t>Proposal Development</a:t>
            </a:r>
          </a:p>
        </p:txBody>
      </p:sp>
      <p:sp>
        <p:nvSpPr>
          <p:cNvPr id="3" name="Content Placeholder 2">
            <a:extLst>
              <a:ext uri="{FF2B5EF4-FFF2-40B4-BE49-F238E27FC236}">
                <a16:creationId xmlns:a16="http://schemas.microsoft.com/office/drawing/2014/main" id="{6D316049-6125-41FB-BBE9-ABC00254439B}"/>
              </a:ext>
            </a:extLst>
          </p:cNvPr>
          <p:cNvSpPr>
            <a:spLocks noGrp="1"/>
          </p:cNvSpPr>
          <p:nvPr>
            <p:ph idx="1"/>
          </p:nvPr>
        </p:nvSpPr>
        <p:spPr/>
        <p:txBody>
          <a:bodyPr rtlCol="0">
            <a:normAutofit/>
          </a:bodyPr>
          <a:lstStyle/>
          <a:p>
            <a:pPr marL="0" indent="0" eaLnBrk="1" fontAlgn="auto" hangingPunct="1">
              <a:spcAft>
                <a:spcPts val="0"/>
              </a:spcAft>
              <a:buFont typeface="Arial"/>
              <a:buNone/>
              <a:defRPr/>
            </a:pPr>
            <a:r>
              <a:rPr lang="en-US" dirty="0">
                <a:solidFill>
                  <a:schemeClr val="tx2">
                    <a:lumMod val="75000"/>
                  </a:schemeClr>
                </a:solidFill>
                <a:latin typeface="Arial" panose="020B0604020202020204" pitchFamily="34" charset="0"/>
                <a:cs typeface="Arial" panose="020B0604020202020204" pitchFamily="34" charset="0"/>
              </a:rPr>
              <a:t>A proposal (application) consists of:</a:t>
            </a:r>
          </a:p>
          <a:p>
            <a:pPr lvl="1" eaLnBrk="1" fontAlgn="auto" hangingPunct="1">
              <a:spcAft>
                <a:spcPts val="0"/>
              </a:spcAft>
              <a:buFont typeface="Arial"/>
              <a:buChar char="–"/>
              <a:defRPr/>
            </a:pPr>
            <a:endParaRPr lang="en-US" sz="2400" dirty="0">
              <a:solidFill>
                <a:schemeClr val="tx2">
                  <a:lumMod val="75000"/>
                </a:schemeClr>
              </a:solidFill>
              <a:latin typeface="Arial" panose="020B0604020202020204" pitchFamily="34" charset="0"/>
              <a:cs typeface="Arial" panose="020B0604020202020204" pitchFamily="34" charset="0"/>
            </a:endParaRPr>
          </a:p>
          <a:p>
            <a:pPr lvl="1" eaLnBrk="1" fontAlgn="auto" hangingPunct="1">
              <a:spcAft>
                <a:spcPts val="0"/>
              </a:spcAft>
              <a:buFont typeface="Wingdings" panose="05000000000000000000" pitchFamily="2" charset="2"/>
              <a:buChar char="q"/>
              <a:defRPr/>
            </a:pPr>
            <a:r>
              <a:rPr lang="en-US" sz="2400" dirty="0">
                <a:solidFill>
                  <a:schemeClr val="tx2">
                    <a:lumMod val="75000"/>
                  </a:schemeClr>
                </a:solidFill>
                <a:latin typeface="Arial" panose="020B0604020202020204" pitchFamily="34" charset="0"/>
                <a:cs typeface="Arial" panose="020B0604020202020204" pitchFamily="34" charset="0"/>
              </a:rPr>
              <a:t> The narrative of proposed work </a:t>
            </a:r>
          </a:p>
          <a:p>
            <a:pPr lvl="1" eaLnBrk="1" fontAlgn="auto" hangingPunct="1">
              <a:spcAft>
                <a:spcPts val="0"/>
              </a:spcAft>
              <a:buFont typeface="Wingdings" panose="05000000000000000000" pitchFamily="2" charset="2"/>
              <a:buChar char="q"/>
              <a:defRPr/>
            </a:pPr>
            <a:r>
              <a:rPr lang="en-US" sz="2400" dirty="0">
                <a:solidFill>
                  <a:schemeClr val="tx2">
                    <a:lumMod val="75000"/>
                  </a:schemeClr>
                </a:solidFill>
                <a:latin typeface="Arial" panose="020B0604020202020204" pitchFamily="34" charset="0"/>
                <a:cs typeface="Arial" panose="020B0604020202020204" pitchFamily="34" charset="0"/>
              </a:rPr>
              <a:t> Budget and budget justification</a:t>
            </a:r>
          </a:p>
          <a:p>
            <a:pPr lvl="1" eaLnBrk="1" fontAlgn="auto" hangingPunct="1">
              <a:spcAft>
                <a:spcPts val="0"/>
              </a:spcAft>
              <a:buFont typeface="Wingdings" panose="05000000000000000000" pitchFamily="2" charset="2"/>
              <a:buChar char="q"/>
              <a:defRPr/>
            </a:pPr>
            <a:r>
              <a:rPr lang="en-US" sz="2400" dirty="0">
                <a:solidFill>
                  <a:schemeClr val="tx2">
                    <a:lumMod val="75000"/>
                  </a:schemeClr>
                </a:solidFill>
                <a:latin typeface="Arial" panose="020B0604020202020204" pitchFamily="34" charset="0"/>
                <a:cs typeface="Arial" panose="020B0604020202020204" pitchFamily="34" charset="0"/>
              </a:rPr>
              <a:t> Credentials/qualifications of the people involved</a:t>
            </a:r>
          </a:p>
          <a:p>
            <a:pPr lvl="1" eaLnBrk="1" fontAlgn="auto" hangingPunct="1">
              <a:spcAft>
                <a:spcPts val="0"/>
              </a:spcAft>
              <a:buFont typeface="Wingdings" panose="05000000000000000000" pitchFamily="2" charset="2"/>
              <a:buChar char="q"/>
              <a:defRPr/>
            </a:pPr>
            <a:r>
              <a:rPr lang="en-US" sz="2400" dirty="0">
                <a:solidFill>
                  <a:schemeClr val="tx2">
                    <a:lumMod val="75000"/>
                  </a:schemeClr>
                </a:solidFill>
                <a:latin typeface="Arial" panose="020B0604020202020204" pitchFamily="34" charset="0"/>
                <a:cs typeface="Arial" panose="020B0604020202020204" pitchFamily="34" charset="0"/>
              </a:rPr>
              <a:t> Letters of support </a:t>
            </a:r>
          </a:p>
          <a:p>
            <a:pPr lvl="1" eaLnBrk="1" fontAlgn="auto" hangingPunct="1">
              <a:spcAft>
                <a:spcPts val="0"/>
              </a:spcAft>
              <a:buFont typeface="Wingdings" panose="05000000000000000000" pitchFamily="2" charset="2"/>
              <a:buChar char="q"/>
              <a:defRPr/>
            </a:pPr>
            <a:r>
              <a:rPr lang="en-US" sz="2400" dirty="0">
                <a:solidFill>
                  <a:schemeClr val="tx2">
                    <a:lumMod val="75000"/>
                  </a:schemeClr>
                </a:solidFill>
                <a:latin typeface="Arial" panose="020B0604020202020204" pitchFamily="34" charset="0"/>
                <a:cs typeface="Arial" panose="020B0604020202020204" pitchFamily="34" charset="0"/>
              </a:rPr>
              <a:t> Forms/formats required by the funding party</a:t>
            </a:r>
          </a:p>
          <a:p>
            <a:pPr marL="0" indent="0" eaLnBrk="1" fontAlgn="auto" hangingPunct="1">
              <a:spcAft>
                <a:spcPts val="0"/>
              </a:spcAft>
              <a:buFont typeface="Arial"/>
              <a:buNone/>
              <a:defRP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876300"/>
            <a:ext cx="8229600" cy="836613"/>
          </a:xfrm>
        </p:spPr>
        <p:txBody>
          <a:bodyPr/>
          <a:lstStyle/>
          <a:p>
            <a:pPr eaLnBrk="1" hangingPunct="1"/>
            <a:r>
              <a:rPr lang="en-US" altLang="en-US"/>
              <a:t>Successful Applications</a:t>
            </a:r>
          </a:p>
        </p:txBody>
      </p:sp>
      <p:sp>
        <p:nvSpPr>
          <p:cNvPr id="3" name="Content Placeholder 2">
            <a:extLst>
              <a:ext uri="{FF2B5EF4-FFF2-40B4-BE49-F238E27FC236}">
                <a16:creationId xmlns:a16="http://schemas.microsoft.com/office/drawing/2014/main" id="{4EF42185-1441-4B1B-B208-A4787D33FD26}"/>
              </a:ext>
            </a:extLst>
          </p:cNvPr>
          <p:cNvSpPr>
            <a:spLocks noGrp="1"/>
          </p:cNvSpPr>
          <p:nvPr>
            <p:ph idx="1"/>
          </p:nvPr>
        </p:nvSpPr>
        <p:spPr/>
        <p:txBody>
          <a:bodyPr rtlCol="0">
            <a:normAutofit/>
          </a:bodyPr>
          <a:lstStyle/>
          <a:p>
            <a:pPr marL="0" indent="0" eaLnBrk="1" fontAlgn="auto" hangingPunct="1">
              <a:spcAft>
                <a:spcPts val="0"/>
              </a:spcAft>
              <a:buFont typeface="Arial"/>
              <a:buNone/>
              <a:defRPr/>
            </a:pPr>
            <a:r>
              <a:rPr lang="en-US" dirty="0">
                <a:solidFill>
                  <a:schemeClr val="tx2">
                    <a:lumMod val="75000"/>
                  </a:schemeClr>
                </a:solidFill>
                <a:latin typeface="Arial" panose="020B0604020202020204" pitchFamily="34" charset="0"/>
                <a:cs typeface="Arial" panose="020B0604020202020204" pitchFamily="34" charset="0"/>
              </a:rPr>
              <a:t>Are the result of:</a:t>
            </a:r>
          </a:p>
          <a:p>
            <a:pPr lvl="1" eaLnBrk="1" fontAlgn="auto" hangingPunct="1">
              <a:lnSpc>
                <a:spcPct val="150000"/>
              </a:lnSpc>
              <a:spcAft>
                <a:spcPts val="0"/>
              </a:spcAft>
              <a:buFont typeface="Wingdings" panose="05000000000000000000" pitchFamily="2" charset="2"/>
              <a:buChar char="Ø"/>
              <a:defRPr/>
            </a:pPr>
            <a:r>
              <a:rPr lang="en-US" dirty="0">
                <a:solidFill>
                  <a:schemeClr val="tx2">
                    <a:lumMod val="75000"/>
                  </a:schemeClr>
                </a:solidFill>
                <a:latin typeface="Arial" panose="020B0604020202020204" pitchFamily="34" charset="0"/>
                <a:cs typeface="Arial" panose="020B0604020202020204" pitchFamily="34" charset="0"/>
              </a:rPr>
              <a:t>	Planning – weeks &amp; months, </a:t>
            </a:r>
            <a:r>
              <a:rPr lang="en-US" u="sng" dirty="0">
                <a:solidFill>
                  <a:schemeClr val="tx2">
                    <a:lumMod val="75000"/>
                  </a:schemeClr>
                </a:solidFill>
                <a:latin typeface="Arial" panose="020B0604020202020204" pitchFamily="34" charset="0"/>
                <a:cs typeface="Arial" panose="020B0604020202020204" pitchFamily="34" charset="0"/>
              </a:rPr>
              <a:t>not</a:t>
            </a:r>
            <a:r>
              <a:rPr lang="en-US" dirty="0">
                <a:solidFill>
                  <a:schemeClr val="tx2">
                    <a:lumMod val="75000"/>
                  </a:schemeClr>
                </a:solidFill>
                <a:latin typeface="Arial" panose="020B0604020202020204" pitchFamily="34" charset="0"/>
                <a:cs typeface="Arial" panose="020B0604020202020204" pitchFamily="34" charset="0"/>
              </a:rPr>
              <a:t> hours &amp; days</a:t>
            </a:r>
          </a:p>
          <a:p>
            <a:pPr lvl="1" eaLnBrk="1" fontAlgn="auto" hangingPunct="1">
              <a:lnSpc>
                <a:spcPct val="150000"/>
              </a:lnSpc>
              <a:spcAft>
                <a:spcPts val="0"/>
              </a:spcAft>
              <a:buFont typeface="Wingdings" panose="05000000000000000000" pitchFamily="2" charset="2"/>
              <a:buChar char="Ø"/>
              <a:defRPr/>
            </a:pPr>
            <a:r>
              <a:rPr lang="en-US" dirty="0">
                <a:solidFill>
                  <a:schemeClr val="tx2">
                    <a:lumMod val="75000"/>
                  </a:schemeClr>
                </a:solidFill>
                <a:latin typeface="Arial" panose="020B0604020202020204" pitchFamily="34" charset="0"/>
                <a:cs typeface="Arial" panose="020B0604020202020204" pitchFamily="34" charset="0"/>
              </a:rPr>
              <a:t> Following instructions</a:t>
            </a:r>
          </a:p>
          <a:p>
            <a:pPr lvl="1" eaLnBrk="1" fontAlgn="auto" hangingPunct="1">
              <a:lnSpc>
                <a:spcPct val="150000"/>
              </a:lnSpc>
              <a:spcAft>
                <a:spcPts val="0"/>
              </a:spcAft>
              <a:buFont typeface="Wingdings" panose="05000000000000000000" pitchFamily="2" charset="2"/>
              <a:buChar char="Ø"/>
              <a:defRPr/>
            </a:pPr>
            <a:r>
              <a:rPr lang="en-US" dirty="0">
                <a:solidFill>
                  <a:schemeClr val="tx2">
                    <a:lumMod val="75000"/>
                  </a:schemeClr>
                </a:solidFill>
                <a:latin typeface="Arial" panose="020B0604020202020204" pitchFamily="34" charset="0"/>
                <a:cs typeface="Arial" panose="020B0604020202020204" pitchFamily="34" charset="0"/>
              </a:rPr>
              <a:t> Demonstrating:</a:t>
            </a:r>
          </a:p>
          <a:p>
            <a:pPr marL="727472" lvl="2" indent="-169069" eaLnBrk="1" fontAlgn="auto" hangingPunct="1">
              <a:spcAft>
                <a:spcPts val="0"/>
              </a:spcAft>
              <a:buFont typeface="Wingdings" panose="05000000000000000000" pitchFamily="2" charset="2"/>
              <a:buChar char="Ø"/>
              <a:defRPr/>
            </a:pPr>
            <a:r>
              <a:rPr lang="en-US" dirty="0">
                <a:solidFill>
                  <a:schemeClr val="tx2">
                    <a:lumMod val="75000"/>
                  </a:schemeClr>
                </a:solidFill>
                <a:latin typeface="Arial" panose="020B0604020202020204" pitchFamily="34" charset="0"/>
                <a:cs typeface="Arial" panose="020B0604020202020204" pitchFamily="34" charset="0"/>
              </a:rPr>
              <a:t> PI/Team is qualified to perform the proposed aims</a:t>
            </a:r>
          </a:p>
          <a:p>
            <a:pPr marL="727472" lvl="2" indent="-169069" eaLnBrk="1" fontAlgn="auto" hangingPunct="1">
              <a:spcAft>
                <a:spcPts val="0"/>
              </a:spcAft>
              <a:buFont typeface="Wingdings" panose="05000000000000000000" pitchFamily="2" charset="2"/>
              <a:buChar char="Ø"/>
              <a:defRPr/>
            </a:pPr>
            <a:r>
              <a:rPr lang="en-US" dirty="0">
                <a:solidFill>
                  <a:schemeClr val="tx2">
                    <a:lumMod val="75000"/>
                  </a:schemeClr>
                </a:solidFill>
                <a:latin typeface="Arial" panose="020B0604020202020204" pitchFamily="34" charset="0"/>
                <a:cs typeface="Arial" panose="020B0604020202020204" pitchFamily="34" charset="0"/>
              </a:rPr>
              <a:t> PI is current in the field (literature, recent developments, etc.)</a:t>
            </a:r>
          </a:p>
          <a:p>
            <a:pPr marL="727472" lvl="2" indent="-169069" eaLnBrk="1" fontAlgn="auto" hangingPunct="1">
              <a:spcAft>
                <a:spcPts val="0"/>
              </a:spcAft>
              <a:buFont typeface="Wingdings" panose="05000000000000000000" pitchFamily="2" charset="2"/>
              <a:buChar char="Ø"/>
              <a:defRPr/>
            </a:pPr>
            <a:r>
              <a:rPr lang="en-US" dirty="0">
                <a:solidFill>
                  <a:schemeClr val="tx2">
                    <a:lumMod val="75000"/>
                  </a:schemeClr>
                </a:solidFill>
                <a:latin typeface="Arial" panose="020B0604020202020204" pitchFamily="34" charset="0"/>
                <a:cs typeface="Arial" panose="020B0604020202020204" pitchFamily="34" charset="0"/>
              </a:rPr>
              <a:t> The proposed aims are in line with the sponsor’s area of interest/public need</a:t>
            </a:r>
          </a:p>
          <a:p>
            <a:pPr marL="727472" lvl="2" indent="-169069" eaLnBrk="1" fontAlgn="auto" hangingPunct="1">
              <a:spcAft>
                <a:spcPts val="0"/>
              </a:spcAft>
              <a:buFont typeface="Wingdings" panose="05000000000000000000" pitchFamily="2" charset="2"/>
              <a:buChar char="Ø"/>
              <a:defRPr/>
            </a:pPr>
            <a:r>
              <a:rPr lang="en-US" dirty="0">
                <a:solidFill>
                  <a:schemeClr val="tx2">
                    <a:lumMod val="75000"/>
                  </a:schemeClr>
                </a:solidFill>
                <a:latin typeface="Arial" panose="020B0604020202020204" pitchFamily="34" charset="0"/>
                <a:cs typeface="Arial" panose="020B0604020202020204" pitchFamily="34" charset="0"/>
              </a:rPr>
              <a:t> The scale of the proposal is appropriate to the time/resources being requested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876300"/>
            <a:ext cx="8229600" cy="836613"/>
          </a:xfrm>
        </p:spPr>
        <p:txBody>
          <a:bodyPr/>
          <a:lstStyle/>
          <a:p>
            <a:pPr eaLnBrk="1" hangingPunct="1"/>
            <a:r>
              <a:rPr lang="en-US" altLang="en-US"/>
              <a:t>PreAward Services</a:t>
            </a:r>
          </a:p>
        </p:txBody>
      </p:sp>
      <p:sp>
        <p:nvSpPr>
          <p:cNvPr id="2" name="TextBox 1"/>
          <p:cNvSpPr txBox="1"/>
          <p:nvPr/>
        </p:nvSpPr>
        <p:spPr>
          <a:xfrm>
            <a:off x="0" y="1690688"/>
            <a:ext cx="8915400" cy="4955203"/>
          </a:xfrm>
          <a:prstGeom prst="rect">
            <a:avLst/>
          </a:prstGeom>
          <a:noFill/>
        </p:spPr>
        <p:txBody>
          <a:bodyPr>
            <a:spAutoFit/>
          </a:bodyPr>
          <a:lstStyle/>
          <a:p>
            <a:pPr marL="798513" marR="0" lvl="1" indent="-336550" algn="l" defTabSz="914400" rtl="0" eaLnBrk="1" fontAlgn="auto" latinLnBrk="0" hangingPunct="1">
              <a:lnSpc>
                <a:spcPct val="100000"/>
              </a:lnSpc>
              <a:spcBef>
                <a:spcPct val="0"/>
              </a:spcBef>
              <a:spcAft>
                <a:spcPts val="120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srgbClr val="1F497D">
                    <a:lumMod val="75000"/>
                  </a:srgbClr>
                </a:solidFill>
                <a:effectLst/>
                <a:uLnTx/>
                <a:uFillTx/>
                <a:latin typeface="Arial" panose="020B0604020202020204" pitchFamily="34" charset="0"/>
                <a:ea typeface="+mn-ea"/>
                <a:cs typeface="Arial" panose="020B0604020202020204" pitchFamily="34" charset="0"/>
              </a:rPr>
              <a:t>Review of eligibility &amp; sponsor requirements</a:t>
            </a:r>
          </a:p>
          <a:p>
            <a:pPr marL="457200" marR="0" lvl="1" indent="0" algn="l" defTabSz="914400" rtl="0" eaLnBrk="1" fontAlgn="auto" latinLnBrk="0" hangingPunct="1">
              <a:lnSpc>
                <a:spcPct val="100000"/>
              </a:lnSpc>
              <a:spcBef>
                <a:spcPct val="0"/>
              </a:spcBef>
              <a:spcAft>
                <a:spcPts val="120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srgbClr val="1F497D">
                    <a:lumMod val="75000"/>
                  </a:srgbClr>
                </a:solidFill>
                <a:effectLst/>
                <a:uLnTx/>
                <a:uFillTx/>
                <a:latin typeface="Arial" panose="020B0604020202020204" pitchFamily="34" charset="0"/>
                <a:ea typeface="+mn-ea"/>
                <a:cs typeface="Arial" panose="020B0604020202020204" pitchFamily="34" charset="0"/>
              </a:rPr>
              <a:t>  Provision of Timeline &amp; Checklist </a:t>
            </a:r>
          </a:p>
          <a:p>
            <a:pPr marL="798513" marR="0" lvl="1" indent="-341313" algn="l" defTabSz="914400" rtl="0" eaLnBrk="1" fontAlgn="auto" latinLnBrk="0" hangingPunct="1">
              <a:lnSpc>
                <a:spcPct val="100000"/>
              </a:lnSpc>
              <a:spcBef>
                <a:spcPct val="0"/>
              </a:spcBef>
              <a:spcAft>
                <a:spcPts val="120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srgbClr val="1F497D">
                    <a:lumMod val="75000"/>
                  </a:srgbClr>
                </a:solidFill>
                <a:effectLst/>
                <a:uLnTx/>
                <a:uFillTx/>
                <a:latin typeface="Arial" panose="020B0604020202020204" pitchFamily="34" charset="0"/>
                <a:ea typeface="+mn-ea"/>
                <a:cs typeface="Arial" panose="020B0604020202020204" pitchFamily="34" charset="0"/>
              </a:rPr>
              <a:t>Budget and budget justification development</a:t>
            </a:r>
          </a:p>
          <a:p>
            <a:pPr marL="798513" marR="0" lvl="1" indent="-341313" algn="l" defTabSz="914400" rtl="0" eaLnBrk="1" fontAlgn="auto" latinLnBrk="0" hangingPunct="1">
              <a:lnSpc>
                <a:spcPct val="100000"/>
              </a:lnSpc>
              <a:spcBef>
                <a:spcPct val="0"/>
              </a:spcBef>
              <a:spcAft>
                <a:spcPts val="120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srgbClr val="1F497D">
                    <a:lumMod val="75000"/>
                  </a:srgbClr>
                </a:solidFill>
                <a:effectLst/>
                <a:uLnTx/>
                <a:uFillTx/>
                <a:latin typeface="Arial" panose="020B0604020202020204" pitchFamily="34" charset="0"/>
                <a:ea typeface="+mn-ea"/>
                <a:cs typeface="Arial" panose="020B0604020202020204" pitchFamily="34" charset="0"/>
              </a:rPr>
              <a:t>Internal routing through </a:t>
            </a:r>
            <a:r>
              <a:rPr kumimoji="0" lang="en-US" sz="2000" b="0" i="0" u="none" strike="noStrike" kern="1200" cap="none" spc="0" normalizeH="0" baseline="0" noProof="0" dirty="0" err="1">
                <a:ln>
                  <a:noFill/>
                </a:ln>
                <a:solidFill>
                  <a:srgbClr val="1F497D">
                    <a:lumMod val="75000"/>
                  </a:srgbClr>
                </a:solidFill>
                <a:effectLst/>
                <a:uLnTx/>
                <a:uFillTx/>
                <a:latin typeface="Arial" panose="020B0604020202020204" pitchFamily="34" charset="0"/>
                <a:ea typeface="+mn-ea"/>
                <a:cs typeface="Arial" panose="020B0604020202020204" pitchFamily="34" charset="0"/>
              </a:rPr>
              <a:t>UAccess</a:t>
            </a:r>
            <a:r>
              <a:rPr kumimoji="0" lang="en-US" sz="2000" b="0" i="0" u="none" strike="noStrike" kern="1200" cap="none" spc="0" normalizeH="0" baseline="0" noProof="0" dirty="0">
                <a:ln>
                  <a:noFill/>
                </a:ln>
                <a:solidFill>
                  <a:srgbClr val="1F497D">
                    <a:lumMod val="75000"/>
                  </a:srgbClr>
                </a:solidFill>
                <a:effectLst/>
                <a:uLnTx/>
                <a:uFillTx/>
                <a:latin typeface="Arial" panose="020B0604020202020204" pitchFamily="34" charset="0"/>
                <a:ea typeface="+mn-ea"/>
                <a:cs typeface="Arial" panose="020B0604020202020204" pitchFamily="34" charset="0"/>
              </a:rPr>
              <a:t> Research </a:t>
            </a:r>
          </a:p>
          <a:p>
            <a:pPr marL="457200" marR="0" lvl="1" indent="0" algn="l" defTabSz="914400" rtl="0" eaLnBrk="1" fontAlgn="auto" latinLnBrk="0" hangingPunct="1">
              <a:lnSpc>
                <a:spcPct val="100000"/>
              </a:lnSpc>
              <a:spcBef>
                <a:spcPct val="0"/>
              </a:spcBef>
              <a:spcAft>
                <a:spcPts val="120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srgbClr val="1F497D">
                    <a:lumMod val="75000"/>
                  </a:srgbClr>
                </a:solidFill>
                <a:effectLst/>
                <a:uLnTx/>
                <a:uFillTx/>
                <a:latin typeface="Arial" panose="020B0604020202020204" pitchFamily="34" charset="0"/>
                <a:ea typeface="+mn-ea"/>
                <a:cs typeface="Arial" panose="020B0604020202020204" pitchFamily="34" charset="0"/>
              </a:rPr>
              <a:t>  Acquisition of Letters of Support </a:t>
            </a:r>
          </a:p>
          <a:p>
            <a:pPr marL="457200" marR="0" lvl="1" indent="0" algn="l" defTabSz="914400" rtl="0" eaLnBrk="1" fontAlgn="auto" latinLnBrk="0" hangingPunct="1">
              <a:lnSpc>
                <a:spcPct val="100000"/>
              </a:lnSpc>
              <a:spcBef>
                <a:spcPct val="0"/>
              </a:spcBef>
              <a:spcAft>
                <a:spcPts val="120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srgbClr val="1F497D">
                    <a:lumMod val="75000"/>
                  </a:srgbClr>
                </a:solidFill>
                <a:effectLst/>
                <a:uLnTx/>
                <a:uFillTx/>
                <a:latin typeface="Arial" panose="020B0604020202020204" pitchFamily="34" charset="0"/>
                <a:ea typeface="+mn-ea"/>
                <a:cs typeface="Arial" panose="020B0604020202020204" pitchFamily="34" charset="0"/>
              </a:rPr>
              <a:t>  Provision of templates for Facilities &amp; Resources, and others </a:t>
            </a:r>
          </a:p>
          <a:p>
            <a:pPr marL="457200" marR="0" lvl="1" indent="0" algn="l" defTabSz="914400" rtl="0" eaLnBrk="1" fontAlgn="auto" latinLnBrk="0" hangingPunct="1">
              <a:lnSpc>
                <a:spcPct val="100000"/>
              </a:lnSpc>
              <a:spcBef>
                <a:spcPct val="0"/>
              </a:spcBef>
              <a:spcAft>
                <a:spcPts val="120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srgbClr val="1F497D">
                    <a:lumMod val="75000"/>
                  </a:srgbClr>
                </a:solidFill>
                <a:effectLst/>
                <a:uLnTx/>
                <a:uFillTx/>
                <a:latin typeface="Arial" panose="020B0604020202020204" pitchFamily="34" charset="0"/>
                <a:ea typeface="+mn-ea"/>
                <a:cs typeface="Arial" panose="020B0604020202020204" pitchFamily="34" charset="0"/>
              </a:rPr>
              <a:t>  Awareness of Sponsor-specific Forms</a:t>
            </a:r>
          </a:p>
          <a:p>
            <a:pPr marL="457200" marR="0" lvl="1" indent="0" algn="l" defTabSz="914400" rtl="0" eaLnBrk="1" fontAlgn="auto" latinLnBrk="0" hangingPunct="1">
              <a:lnSpc>
                <a:spcPct val="100000"/>
              </a:lnSpc>
              <a:spcBef>
                <a:spcPct val="0"/>
              </a:spcBef>
              <a:spcAft>
                <a:spcPts val="120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srgbClr val="1F497D">
                    <a:lumMod val="75000"/>
                  </a:srgbClr>
                </a:solidFill>
                <a:effectLst/>
                <a:uLnTx/>
                <a:uFillTx/>
                <a:latin typeface="Arial" panose="020B0604020202020204" pitchFamily="34" charset="0"/>
                <a:ea typeface="+mn-ea"/>
                <a:cs typeface="Arial" panose="020B0604020202020204" pitchFamily="34" charset="0"/>
              </a:rPr>
              <a:t>  Application completion via ASSIST, Proposal Central, </a:t>
            </a:r>
            <a:r>
              <a:rPr kumimoji="0" lang="en-US" sz="2000" b="0" i="0" u="none" strike="noStrike" kern="1200" cap="none" spc="0" normalizeH="0" baseline="0" noProof="0" dirty="0" err="1">
                <a:ln>
                  <a:noFill/>
                </a:ln>
                <a:solidFill>
                  <a:srgbClr val="1F497D">
                    <a:lumMod val="75000"/>
                  </a:srgbClr>
                </a:solidFill>
                <a:effectLst/>
                <a:uLnTx/>
                <a:uFillTx/>
                <a:latin typeface="Arial" panose="020B0604020202020204" pitchFamily="34" charset="0"/>
                <a:ea typeface="+mn-ea"/>
                <a:cs typeface="Arial" panose="020B0604020202020204" pitchFamily="34" charset="0"/>
              </a:rPr>
              <a:t>FastLane</a:t>
            </a:r>
            <a:r>
              <a:rPr kumimoji="0" lang="en-US" sz="2000" b="0" i="0" u="none" strike="noStrike" kern="1200" cap="none" spc="0" normalizeH="0" baseline="0" noProof="0" dirty="0">
                <a:ln>
                  <a:noFill/>
                </a:ln>
                <a:solidFill>
                  <a:srgbClr val="1F497D">
                    <a:lumMod val="75000"/>
                  </a:srgbClr>
                </a:solidFill>
                <a:effectLst/>
                <a:uLnTx/>
                <a:uFillTx/>
                <a:latin typeface="Arial" panose="020B0604020202020204" pitchFamily="34" charset="0"/>
                <a:ea typeface="+mn-ea"/>
                <a:cs typeface="Arial" panose="020B0604020202020204" pitchFamily="34" charset="0"/>
              </a:rPr>
              <a:t>, etc…</a:t>
            </a:r>
          </a:p>
          <a:p>
            <a:pPr marL="457200" marR="0" lvl="1" indent="0" algn="l" defTabSz="914400" rtl="0" eaLnBrk="1" fontAlgn="auto" latinLnBrk="0" hangingPunct="1">
              <a:lnSpc>
                <a:spcPct val="100000"/>
              </a:lnSpc>
              <a:spcBef>
                <a:spcPct val="0"/>
              </a:spcBef>
              <a:spcAft>
                <a:spcPts val="120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srgbClr val="1F497D">
                    <a:lumMod val="75000"/>
                  </a:srgbClr>
                </a:solidFill>
                <a:effectLst/>
                <a:uLnTx/>
                <a:uFillTx/>
                <a:latin typeface="Arial" panose="020B0604020202020204" pitchFamily="34" charset="0"/>
                <a:ea typeface="+mn-ea"/>
                <a:cs typeface="Arial" panose="020B0604020202020204" pitchFamily="34" charset="0"/>
              </a:rPr>
              <a:t>  Submission through SPCS and/or sponsor portal</a:t>
            </a:r>
          </a:p>
          <a:p>
            <a:pPr marL="457200" marR="0" lvl="1" indent="0" algn="l" defTabSz="914400" rtl="0" eaLnBrk="1" fontAlgn="auto" latinLnBrk="0" hangingPunct="1">
              <a:lnSpc>
                <a:spcPct val="100000"/>
              </a:lnSpc>
              <a:spcBef>
                <a:spcPct val="0"/>
              </a:spcBef>
              <a:spcAft>
                <a:spcPts val="120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srgbClr val="1F497D">
                    <a:lumMod val="75000"/>
                  </a:srgbClr>
                </a:solidFill>
                <a:effectLst/>
                <a:uLnTx/>
                <a:uFillTx/>
                <a:latin typeface="Arial" panose="020B0604020202020204" pitchFamily="34" charset="0"/>
                <a:ea typeface="+mn-ea"/>
                <a:cs typeface="Arial" panose="020B0604020202020204" pitchFamily="34" charset="0"/>
              </a:rPr>
              <a:t> Post-submission materials (Just-in-Time, </a:t>
            </a:r>
            <a:r>
              <a:rPr kumimoji="0" lang="en-US" sz="2000" b="0" i="0" u="none" strike="noStrike" kern="1200" cap="none" spc="0" normalizeH="0" baseline="0" noProof="0" dirty="0" err="1">
                <a:ln>
                  <a:noFill/>
                </a:ln>
                <a:solidFill>
                  <a:srgbClr val="1F497D">
                    <a:lumMod val="75000"/>
                  </a:srgbClr>
                </a:solidFill>
                <a:effectLst/>
                <a:uLnTx/>
                <a:uFillTx/>
                <a:latin typeface="Arial" panose="020B0604020202020204" pitchFamily="34" charset="0"/>
                <a:ea typeface="+mn-ea"/>
                <a:cs typeface="Arial" panose="020B0604020202020204" pitchFamily="34" charset="0"/>
              </a:rPr>
              <a:t>rebudget</a:t>
            </a:r>
            <a:r>
              <a:rPr kumimoji="0" lang="en-US" sz="2000" b="0" i="0" u="none" strike="noStrike" kern="1200" cap="none" spc="0" normalizeH="0" baseline="0" noProof="0" dirty="0">
                <a:ln>
                  <a:noFill/>
                </a:ln>
                <a:solidFill>
                  <a:srgbClr val="1F497D">
                    <a:lumMod val="75000"/>
                  </a:srgbClr>
                </a:solidFill>
                <a:effectLst/>
                <a:uLnTx/>
                <a:uFillTx/>
                <a:latin typeface="Arial" panose="020B0604020202020204" pitchFamily="34" charset="0"/>
                <a:ea typeface="+mn-ea"/>
                <a:cs typeface="Arial" panose="020B0604020202020204" pitchFamily="34" charset="0"/>
              </a:rPr>
              <a:t>, etc.)</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itle 2"/>
          <p:cNvSpPr>
            <a:spLocks noGrp="1"/>
          </p:cNvSpPr>
          <p:nvPr>
            <p:ph type="title"/>
          </p:nvPr>
        </p:nvSpPr>
        <p:spPr>
          <a:xfrm>
            <a:off x="457200" y="876300"/>
            <a:ext cx="8229600" cy="836613"/>
          </a:xfrm>
        </p:spPr>
        <p:txBody>
          <a:bodyPr/>
          <a:lstStyle/>
          <a:p>
            <a:pPr eaLnBrk="1" hangingPunct="1"/>
            <a:r>
              <a:rPr lang="en-US" altLang="en-US" sz="4400"/>
              <a:t>BUDGETS</a:t>
            </a:r>
            <a:endParaRPr lang="en-US" altLang="en-US" sz="3200"/>
          </a:p>
        </p:txBody>
      </p:sp>
      <p:pic>
        <p:nvPicPr>
          <p:cNvPr id="15363" name="Picture 2" descr="http://rgw.arizona.edu/sites/researchgateway/files/styles/media_responsive_widest/public/budgetcircle100.png?itok=061n9BrQ"/>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16188" y="1524000"/>
            <a:ext cx="4111625" cy="3963988"/>
          </a:xfrm>
          <a:noFill/>
        </p:spPr>
      </p:pic>
      <p:sp>
        <p:nvSpPr>
          <p:cNvPr id="2" name="TextBox 1">
            <a:extLst>
              <a:ext uri="{FF2B5EF4-FFF2-40B4-BE49-F238E27FC236}">
                <a16:creationId xmlns:a16="http://schemas.microsoft.com/office/drawing/2014/main" id="{DE706A68-2EE1-4992-ACB5-4261629436F4}"/>
              </a:ext>
            </a:extLst>
          </p:cNvPr>
          <p:cNvSpPr txBox="1"/>
          <p:nvPr/>
        </p:nvSpPr>
        <p:spPr>
          <a:xfrm>
            <a:off x="1562100" y="5449888"/>
            <a:ext cx="6019800" cy="646112"/>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1F497D">
                    <a:lumMod val="75000"/>
                  </a:srgbClr>
                </a:solidFill>
                <a:effectLst/>
                <a:uLnTx/>
                <a:uFillTx/>
                <a:latin typeface="Arial"/>
                <a:ea typeface="+mn-ea"/>
                <a:cs typeface="+mn-cs"/>
              </a:rPr>
              <a:t>We are here to help!!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Proposal Submission &amp; Review</a:t>
            </a:r>
            <a:br>
              <a:rPr lang="en-US" sz="2800" dirty="0"/>
            </a:br>
            <a:r>
              <a:rPr lang="en-US" sz="1400" dirty="0">
                <a:hlinkClick r:id="rId3"/>
              </a:rPr>
              <a:t>https://www.nursing.arizona.edu/resources/research</a:t>
            </a:r>
            <a:endParaRPr lang="en-US" sz="2800" dirty="0"/>
          </a:p>
        </p:txBody>
      </p:sp>
      <p:grpSp>
        <p:nvGrpSpPr>
          <p:cNvPr id="9" name="Group 8">
            <a:extLst>
              <a:ext uri="{FF2B5EF4-FFF2-40B4-BE49-F238E27FC236}">
                <a16:creationId xmlns:a16="http://schemas.microsoft.com/office/drawing/2014/main" id="{AF7F4EA5-8204-4F51-980C-94442CF54975}"/>
              </a:ext>
            </a:extLst>
          </p:cNvPr>
          <p:cNvGrpSpPr/>
          <p:nvPr/>
        </p:nvGrpSpPr>
        <p:grpSpPr>
          <a:xfrm>
            <a:off x="197972" y="1103313"/>
            <a:ext cx="8594795" cy="5565342"/>
            <a:chOff x="197972" y="1297782"/>
            <a:chExt cx="8594795" cy="4609147"/>
          </a:xfrm>
        </p:grpSpPr>
        <p:sp>
          <p:nvSpPr>
            <p:cNvPr id="10" name="TextBox 4">
              <a:extLst>
                <a:ext uri="{FF2B5EF4-FFF2-40B4-BE49-F238E27FC236}">
                  <a16:creationId xmlns:a16="http://schemas.microsoft.com/office/drawing/2014/main" id="{0B2B391C-2B0C-4E51-8EA6-254F7DB68DB7}"/>
                </a:ext>
              </a:extLst>
            </p:cNvPr>
            <p:cNvSpPr txBox="1">
              <a:spLocks noChangeArrowheads="1"/>
            </p:cNvSpPr>
            <p:nvPr/>
          </p:nvSpPr>
          <p:spPr bwMode="auto">
            <a:xfrm>
              <a:off x="3131344" y="1906191"/>
              <a:ext cx="2884885" cy="8771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900"/>
                <a:t>Complete Intent to Submit Form (ITS) and submit to </a:t>
              </a:r>
              <a:r>
                <a:rPr lang="en-US" altLang="en-US" sz="900">
                  <a:hlinkClick r:id="rId4"/>
                </a:rPr>
                <a:t>CON-ORS@email.arizona.edu</a:t>
              </a:r>
              <a:r>
                <a:rPr lang="en-US" altLang="en-US" sz="900"/>
                <a:t> </a:t>
              </a:r>
              <a:r>
                <a:rPr lang="en-US" altLang="en-US" sz="900" b="1"/>
                <a:t>and</a:t>
              </a:r>
              <a:r>
                <a:rPr lang="en-US" altLang="en-US" sz="900"/>
                <a:t> </a:t>
              </a:r>
              <a:r>
                <a:rPr lang="en-US" altLang="en-US" sz="900">
                  <a:hlinkClick r:id="rId5"/>
                </a:rPr>
                <a:t>preaward@email.arizona.edu</a:t>
              </a:r>
              <a:endParaRPr lang="en-US" altLang="en-US" sz="900"/>
            </a:p>
            <a:p>
              <a:pPr algn="ctr" eaLnBrk="1" hangingPunct="1">
                <a:lnSpc>
                  <a:spcPct val="100000"/>
                </a:lnSpc>
                <a:spcBef>
                  <a:spcPct val="0"/>
                </a:spcBef>
                <a:buFontTx/>
                <a:buNone/>
              </a:pPr>
              <a:r>
                <a:rPr lang="en-US" altLang="en-US" sz="900"/>
                <a:t>(6-8 weeks prior to submission deadline*)</a:t>
              </a:r>
            </a:p>
            <a:p>
              <a:pPr algn="ctr" eaLnBrk="1" hangingPunct="1">
                <a:lnSpc>
                  <a:spcPct val="100000"/>
                </a:lnSpc>
                <a:spcBef>
                  <a:spcPct val="0"/>
                </a:spcBef>
                <a:buFontTx/>
                <a:buNone/>
              </a:pPr>
              <a:r>
                <a:rPr lang="en-US" altLang="en-US" sz="750"/>
                <a:t>*Exceptions for funding opportunities with tight turnaround            from original posting) </a:t>
              </a:r>
            </a:p>
          </p:txBody>
        </p:sp>
        <p:sp>
          <p:nvSpPr>
            <p:cNvPr id="11" name="TextBox 5">
              <a:extLst>
                <a:ext uri="{FF2B5EF4-FFF2-40B4-BE49-F238E27FC236}">
                  <a16:creationId xmlns:a16="http://schemas.microsoft.com/office/drawing/2014/main" id="{40F290B4-775A-4251-BE2E-7ED01415D969}"/>
                </a:ext>
              </a:extLst>
            </p:cNvPr>
            <p:cNvSpPr txBox="1">
              <a:spLocks noChangeArrowheads="1"/>
            </p:cNvSpPr>
            <p:nvPr/>
          </p:nvSpPr>
          <p:spPr bwMode="auto">
            <a:xfrm>
              <a:off x="326232" y="3783806"/>
              <a:ext cx="2655094" cy="50783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900"/>
                <a:t>Proposal is submitted to ORS and is sent to the proposal review panel. </a:t>
              </a:r>
            </a:p>
            <a:p>
              <a:pPr algn="ctr" eaLnBrk="1" hangingPunct="1">
                <a:lnSpc>
                  <a:spcPct val="100000"/>
                </a:lnSpc>
                <a:spcBef>
                  <a:spcPct val="0"/>
                </a:spcBef>
                <a:buFontTx/>
                <a:buNone/>
              </a:pPr>
              <a:r>
                <a:rPr lang="en-US" altLang="en-US" sz="900"/>
                <a:t>(4 weeks prior to submission deadline)</a:t>
              </a:r>
            </a:p>
          </p:txBody>
        </p:sp>
        <p:sp>
          <p:nvSpPr>
            <p:cNvPr id="12" name="TextBox 7">
              <a:extLst>
                <a:ext uri="{FF2B5EF4-FFF2-40B4-BE49-F238E27FC236}">
                  <a16:creationId xmlns:a16="http://schemas.microsoft.com/office/drawing/2014/main" id="{81B3F82C-52CA-475F-BA3B-F8BCF6087799}"/>
                </a:ext>
              </a:extLst>
            </p:cNvPr>
            <p:cNvSpPr txBox="1">
              <a:spLocks noChangeArrowheads="1"/>
            </p:cNvSpPr>
            <p:nvPr/>
          </p:nvSpPr>
          <p:spPr bwMode="auto">
            <a:xfrm>
              <a:off x="326232" y="3261122"/>
              <a:ext cx="2655094" cy="36933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900"/>
                <a:t>Proposal review panel is selected and contacted. </a:t>
              </a:r>
            </a:p>
            <a:p>
              <a:pPr algn="ctr" eaLnBrk="1" hangingPunct="1">
                <a:lnSpc>
                  <a:spcPct val="100000"/>
                </a:lnSpc>
                <a:spcBef>
                  <a:spcPct val="0"/>
                </a:spcBef>
                <a:buFontTx/>
                <a:buNone/>
              </a:pPr>
              <a:r>
                <a:rPr lang="en-US" altLang="en-US" sz="900"/>
                <a:t>(6 weeks prior to submission deadline)</a:t>
              </a:r>
            </a:p>
          </p:txBody>
        </p:sp>
        <p:sp>
          <p:nvSpPr>
            <p:cNvPr id="13" name="TextBox 8">
              <a:extLst>
                <a:ext uri="{FF2B5EF4-FFF2-40B4-BE49-F238E27FC236}">
                  <a16:creationId xmlns:a16="http://schemas.microsoft.com/office/drawing/2014/main" id="{7EBDA82E-A2BB-4F10-A7F2-48E778E81AAD}"/>
                </a:ext>
              </a:extLst>
            </p:cNvPr>
            <p:cNvSpPr txBox="1">
              <a:spLocks noChangeArrowheads="1"/>
            </p:cNvSpPr>
            <p:nvPr/>
          </p:nvSpPr>
          <p:spPr bwMode="auto">
            <a:xfrm>
              <a:off x="326232" y="4426744"/>
              <a:ext cx="2655094" cy="50783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900"/>
                <a:t>Review panel returns proposal submission with comments and revision suggestions. </a:t>
              </a:r>
            </a:p>
            <a:p>
              <a:pPr algn="ctr" eaLnBrk="1" hangingPunct="1">
                <a:lnSpc>
                  <a:spcPct val="100000"/>
                </a:lnSpc>
                <a:spcBef>
                  <a:spcPct val="0"/>
                </a:spcBef>
                <a:buFontTx/>
                <a:buNone/>
              </a:pPr>
              <a:r>
                <a:rPr lang="en-US" altLang="en-US" sz="900"/>
                <a:t>(2 weeks turnaround time required)</a:t>
              </a:r>
            </a:p>
          </p:txBody>
        </p:sp>
        <p:sp>
          <p:nvSpPr>
            <p:cNvPr id="14" name="TextBox 9">
              <a:extLst>
                <a:ext uri="{FF2B5EF4-FFF2-40B4-BE49-F238E27FC236}">
                  <a16:creationId xmlns:a16="http://schemas.microsoft.com/office/drawing/2014/main" id="{5EE239D1-513A-4010-8920-9BCCF121FC07}"/>
                </a:ext>
              </a:extLst>
            </p:cNvPr>
            <p:cNvSpPr txBox="1">
              <a:spLocks noChangeArrowheads="1"/>
            </p:cNvSpPr>
            <p:nvPr/>
          </p:nvSpPr>
          <p:spPr bwMode="auto">
            <a:xfrm>
              <a:off x="326232" y="5073254"/>
              <a:ext cx="2655094" cy="50783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900"/>
                <a:t>PI has approximately 1-2 weeks to implement any changes and send final documents to Preaward for final formatting before submission deadline.</a:t>
              </a:r>
            </a:p>
          </p:txBody>
        </p:sp>
        <p:sp>
          <p:nvSpPr>
            <p:cNvPr id="15" name="Down Arrow 12">
              <a:extLst>
                <a:ext uri="{FF2B5EF4-FFF2-40B4-BE49-F238E27FC236}">
                  <a16:creationId xmlns:a16="http://schemas.microsoft.com/office/drawing/2014/main" id="{F3E449F9-E1DF-4D01-9303-4F58B7C42883}"/>
                </a:ext>
              </a:extLst>
            </p:cNvPr>
            <p:cNvSpPr/>
            <p:nvPr/>
          </p:nvSpPr>
          <p:spPr>
            <a:xfrm>
              <a:off x="1562100" y="3632598"/>
              <a:ext cx="180975" cy="1404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6" name="Down Arrow 13">
              <a:extLst>
                <a:ext uri="{FF2B5EF4-FFF2-40B4-BE49-F238E27FC236}">
                  <a16:creationId xmlns:a16="http://schemas.microsoft.com/office/drawing/2014/main" id="{28196EA2-FBD0-440D-A383-3628F0C0DDC1}"/>
                </a:ext>
              </a:extLst>
            </p:cNvPr>
            <p:cNvSpPr/>
            <p:nvPr/>
          </p:nvSpPr>
          <p:spPr>
            <a:xfrm>
              <a:off x="1562100" y="4277916"/>
              <a:ext cx="180975" cy="1404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7" name="Down Arrow 14">
              <a:extLst>
                <a:ext uri="{FF2B5EF4-FFF2-40B4-BE49-F238E27FC236}">
                  <a16:creationId xmlns:a16="http://schemas.microsoft.com/office/drawing/2014/main" id="{598AE26F-E140-4C91-BFBB-57113A27E722}"/>
                </a:ext>
              </a:extLst>
            </p:cNvPr>
            <p:cNvSpPr/>
            <p:nvPr/>
          </p:nvSpPr>
          <p:spPr>
            <a:xfrm>
              <a:off x="1562100" y="4917282"/>
              <a:ext cx="180975" cy="1404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8" name="TextBox 1">
              <a:extLst>
                <a:ext uri="{FF2B5EF4-FFF2-40B4-BE49-F238E27FC236}">
                  <a16:creationId xmlns:a16="http://schemas.microsoft.com/office/drawing/2014/main" id="{9CA19BE9-53A3-4E66-9365-5BC2038FB2D4}"/>
                </a:ext>
              </a:extLst>
            </p:cNvPr>
            <p:cNvSpPr txBox="1">
              <a:spLocks noChangeArrowheads="1"/>
            </p:cNvSpPr>
            <p:nvPr/>
          </p:nvSpPr>
          <p:spPr bwMode="auto">
            <a:xfrm>
              <a:off x="3131344" y="1297782"/>
              <a:ext cx="2884885" cy="461665"/>
            </a:xfrm>
            <a:prstGeom prst="rect">
              <a:avLst/>
            </a:prstGeom>
            <a:solidFill>
              <a:schemeClr val="accent1">
                <a:lumMod val="20000"/>
                <a:lumOff val="80000"/>
              </a:schemeClr>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1200" dirty="0"/>
                <a:t>Planning to submit an extramural</a:t>
              </a:r>
            </a:p>
            <a:p>
              <a:pPr algn="ctr" eaLnBrk="1" hangingPunct="1">
                <a:lnSpc>
                  <a:spcPct val="100000"/>
                </a:lnSpc>
                <a:spcBef>
                  <a:spcPct val="0"/>
                </a:spcBef>
                <a:buFontTx/>
                <a:buNone/>
                <a:defRPr/>
              </a:pPr>
              <a:r>
                <a:rPr lang="en-US" altLang="en-US" sz="1200" dirty="0"/>
                <a:t>grant </a:t>
              </a:r>
              <a:r>
                <a:rPr lang="en-US" altLang="en-US" sz="1200" dirty="0" err="1"/>
                <a:t>proposal?</a:t>
              </a:r>
              <a:r>
                <a:rPr lang="en-US" altLang="en-US" sz="1200" baseline="30000" dirty="0" err="1"/>
                <a:t>ǂ</a:t>
              </a:r>
              <a:endParaRPr lang="en-US" altLang="en-US" sz="1200" baseline="30000" dirty="0"/>
            </a:p>
          </p:txBody>
        </p:sp>
        <p:sp>
          <p:nvSpPr>
            <p:cNvPr id="19" name="TextBox 15">
              <a:extLst>
                <a:ext uri="{FF2B5EF4-FFF2-40B4-BE49-F238E27FC236}">
                  <a16:creationId xmlns:a16="http://schemas.microsoft.com/office/drawing/2014/main" id="{3502DA8B-C8EB-443D-BD63-6F447BE4C035}"/>
                </a:ext>
              </a:extLst>
            </p:cNvPr>
            <p:cNvSpPr txBox="1">
              <a:spLocks noChangeArrowheads="1"/>
            </p:cNvSpPr>
            <p:nvPr/>
          </p:nvSpPr>
          <p:spPr bwMode="auto">
            <a:xfrm>
              <a:off x="817960" y="2072879"/>
              <a:ext cx="1666875" cy="507831"/>
            </a:xfrm>
            <a:prstGeom prst="rect">
              <a:avLst/>
            </a:prstGeom>
            <a:solidFill>
              <a:schemeClr val="accent1">
                <a:lumMod val="60000"/>
                <a:lumOff val="40000"/>
              </a:schemeClr>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350" dirty="0"/>
                <a:t>Office of Research &amp; Scholarship (ORS)</a:t>
              </a:r>
            </a:p>
          </p:txBody>
        </p:sp>
        <p:sp>
          <p:nvSpPr>
            <p:cNvPr id="20" name="TextBox 16">
              <a:extLst>
                <a:ext uri="{FF2B5EF4-FFF2-40B4-BE49-F238E27FC236}">
                  <a16:creationId xmlns:a16="http://schemas.microsoft.com/office/drawing/2014/main" id="{6899D6BE-2775-4DBC-9595-1C308B4C1E70}"/>
                </a:ext>
              </a:extLst>
            </p:cNvPr>
            <p:cNvSpPr txBox="1">
              <a:spLocks noChangeArrowheads="1"/>
            </p:cNvSpPr>
            <p:nvPr/>
          </p:nvSpPr>
          <p:spPr bwMode="auto">
            <a:xfrm>
              <a:off x="6632972" y="2069307"/>
              <a:ext cx="1666875" cy="507831"/>
            </a:xfrm>
            <a:prstGeom prst="rect">
              <a:avLst/>
            </a:prstGeom>
            <a:solidFill>
              <a:schemeClr val="accent1">
                <a:lumMod val="60000"/>
                <a:lumOff val="40000"/>
              </a:schemeClr>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350" dirty="0"/>
                <a:t>UAHS Administration</a:t>
              </a:r>
            </a:p>
            <a:p>
              <a:pPr algn="ctr" eaLnBrk="1" hangingPunct="1">
                <a:defRPr/>
              </a:pPr>
              <a:r>
                <a:rPr lang="en-US" altLang="en-US" sz="1350" dirty="0"/>
                <a:t>(</a:t>
              </a:r>
              <a:r>
                <a:rPr lang="en-US" altLang="en-US" sz="1350" dirty="0" err="1"/>
                <a:t>Preaward</a:t>
              </a:r>
              <a:r>
                <a:rPr lang="en-US" altLang="en-US" sz="1350" dirty="0"/>
                <a:t>)</a:t>
              </a:r>
            </a:p>
          </p:txBody>
        </p:sp>
        <p:sp>
          <p:nvSpPr>
            <p:cNvPr id="21" name="Down Arrow 17">
              <a:extLst>
                <a:ext uri="{FF2B5EF4-FFF2-40B4-BE49-F238E27FC236}">
                  <a16:creationId xmlns:a16="http://schemas.microsoft.com/office/drawing/2014/main" id="{5FA47703-3626-4496-BE52-7714D1FD9BF8}"/>
                </a:ext>
              </a:extLst>
            </p:cNvPr>
            <p:cNvSpPr/>
            <p:nvPr/>
          </p:nvSpPr>
          <p:spPr>
            <a:xfrm>
              <a:off x="4482704" y="1737123"/>
              <a:ext cx="180975" cy="1393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2" name="TextBox 20">
              <a:extLst>
                <a:ext uri="{FF2B5EF4-FFF2-40B4-BE49-F238E27FC236}">
                  <a16:creationId xmlns:a16="http://schemas.microsoft.com/office/drawing/2014/main" id="{81D66D2C-DD4B-45DA-9C3A-99181C5BA299}"/>
                </a:ext>
              </a:extLst>
            </p:cNvPr>
            <p:cNvSpPr txBox="1">
              <a:spLocks noChangeArrowheads="1"/>
            </p:cNvSpPr>
            <p:nvPr/>
          </p:nvSpPr>
          <p:spPr bwMode="auto">
            <a:xfrm>
              <a:off x="6134100" y="5537597"/>
              <a:ext cx="2655094" cy="36933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900"/>
                <a:t>Submits to Sponsored Projects</a:t>
              </a:r>
            </a:p>
            <a:p>
              <a:pPr algn="ctr" eaLnBrk="1" hangingPunct="1">
                <a:lnSpc>
                  <a:spcPct val="100000"/>
                </a:lnSpc>
                <a:spcBef>
                  <a:spcPct val="0"/>
                </a:spcBef>
                <a:buFontTx/>
                <a:buNone/>
              </a:pPr>
              <a:r>
                <a:rPr lang="en-US" altLang="en-US" sz="900"/>
                <a:t>(3 days prior to submission deadline)</a:t>
              </a:r>
            </a:p>
          </p:txBody>
        </p:sp>
        <p:sp>
          <p:nvSpPr>
            <p:cNvPr id="23" name="TextBox 21">
              <a:extLst>
                <a:ext uri="{FF2B5EF4-FFF2-40B4-BE49-F238E27FC236}">
                  <a16:creationId xmlns:a16="http://schemas.microsoft.com/office/drawing/2014/main" id="{132BE809-4310-431C-AD1A-0D368F789078}"/>
                </a:ext>
              </a:extLst>
            </p:cNvPr>
            <p:cNvSpPr txBox="1">
              <a:spLocks noChangeArrowheads="1"/>
            </p:cNvSpPr>
            <p:nvPr/>
          </p:nvSpPr>
          <p:spPr bwMode="auto">
            <a:xfrm>
              <a:off x="6134100" y="5024438"/>
              <a:ext cx="2655094" cy="36933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900"/>
                <a:t>Formats and prepares final application</a:t>
              </a:r>
            </a:p>
            <a:p>
              <a:pPr algn="ctr" eaLnBrk="1" hangingPunct="1">
                <a:lnSpc>
                  <a:spcPct val="100000"/>
                </a:lnSpc>
                <a:spcBef>
                  <a:spcPct val="0"/>
                </a:spcBef>
                <a:buFontTx/>
                <a:buNone/>
              </a:pPr>
              <a:r>
                <a:rPr lang="en-US" altLang="en-US" sz="900"/>
                <a:t>(1 week prior to deadline)</a:t>
              </a:r>
            </a:p>
          </p:txBody>
        </p:sp>
        <p:sp>
          <p:nvSpPr>
            <p:cNvPr id="24" name="TextBox 22">
              <a:extLst>
                <a:ext uri="{FF2B5EF4-FFF2-40B4-BE49-F238E27FC236}">
                  <a16:creationId xmlns:a16="http://schemas.microsoft.com/office/drawing/2014/main" id="{5F465420-0149-49EB-836C-6507600A916E}"/>
                </a:ext>
              </a:extLst>
            </p:cNvPr>
            <p:cNvSpPr txBox="1">
              <a:spLocks noChangeArrowheads="1"/>
            </p:cNvSpPr>
            <p:nvPr/>
          </p:nvSpPr>
          <p:spPr bwMode="auto">
            <a:xfrm>
              <a:off x="6134100" y="4512469"/>
              <a:ext cx="2655094" cy="36933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900"/>
                <a:t>Routes budget through UAccess Research</a:t>
              </a:r>
            </a:p>
            <a:p>
              <a:pPr algn="ctr" eaLnBrk="1" hangingPunct="1">
                <a:lnSpc>
                  <a:spcPct val="100000"/>
                </a:lnSpc>
                <a:spcBef>
                  <a:spcPct val="0"/>
                </a:spcBef>
                <a:buFontTx/>
                <a:buNone/>
              </a:pPr>
              <a:r>
                <a:rPr lang="en-US" altLang="en-US" sz="900"/>
                <a:t>(1-2 weeks prior to submission deadline)</a:t>
              </a:r>
            </a:p>
          </p:txBody>
        </p:sp>
        <p:sp>
          <p:nvSpPr>
            <p:cNvPr id="25" name="TextBox 24">
              <a:extLst>
                <a:ext uri="{FF2B5EF4-FFF2-40B4-BE49-F238E27FC236}">
                  <a16:creationId xmlns:a16="http://schemas.microsoft.com/office/drawing/2014/main" id="{D8E20091-6748-470E-9F81-E448600408C2}"/>
                </a:ext>
              </a:extLst>
            </p:cNvPr>
            <p:cNvSpPr txBox="1">
              <a:spLocks noChangeArrowheads="1"/>
            </p:cNvSpPr>
            <p:nvPr/>
          </p:nvSpPr>
          <p:spPr bwMode="auto">
            <a:xfrm>
              <a:off x="6137673" y="3111104"/>
              <a:ext cx="2655094" cy="50783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900"/>
                <a:t>Works with PI to create budget, coordinates subawards, if applicable.</a:t>
              </a:r>
            </a:p>
            <a:p>
              <a:pPr algn="ctr" eaLnBrk="1" hangingPunct="1">
                <a:lnSpc>
                  <a:spcPct val="100000"/>
                </a:lnSpc>
                <a:spcBef>
                  <a:spcPct val="0"/>
                </a:spcBef>
                <a:buFontTx/>
                <a:buNone/>
              </a:pPr>
              <a:r>
                <a:rPr lang="en-US" altLang="en-US" sz="900"/>
                <a:t>(4 weeks prior to submission deadline)</a:t>
              </a:r>
            </a:p>
          </p:txBody>
        </p:sp>
        <p:sp>
          <p:nvSpPr>
            <p:cNvPr id="26" name="TextBox 25">
              <a:extLst>
                <a:ext uri="{FF2B5EF4-FFF2-40B4-BE49-F238E27FC236}">
                  <a16:creationId xmlns:a16="http://schemas.microsoft.com/office/drawing/2014/main" id="{3651E9EF-E90D-4696-B7C0-987FF5A4DF2F}"/>
                </a:ext>
              </a:extLst>
            </p:cNvPr>
            <p:cNvSpPr txBox="1">
              <a:spLocks noChangeArrowheads="1"/>
            </p:cNvSpPr>
            <p:nvPr/>
          </p:nvSpPr>
          <p:spPr bwMode="auto">
            <a:xfrm>
              <a:off x="6137673" y="2616994"/>
              <a:ext cx="2655094" cy="36933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900"/>
                <a:t>Sends proposal checklist and timeline to PI.</a:t>
              </a:r>
            </a:p>
            <a:p>
              <a:pPr algn="ctr" eaLnBrk="1" hangingPunct="1">
                <a:lnSpc>
                  <a:spcPct val="100000"/>
                </a:lnSpc>
                <a:spcBef>
                  <a:spcPct val="0"/>
                </a:spcBef>
                <a:buFontTx/>
                <a:buNone/>
              </a:pPr>
              <a:r>
                <a:rPr lang="en-US" altLang="en-US" sz="900"/>
                <a:t>(4-6 weeks prior to submission deadline)</a:t>
              </a:r>
            </a:p>
          </p:txBody>
        </p:sp>
        <p:sp>
          <p:nvSpPr>
            <p:cNvPr id="27" name="Down Arrow 27">
              <a:extLst>
                <a:ext uri="{FF2B5EF4-FFF2-40B4-BE49-F238E27FC236}">
                  <a16:creationId xmlns:a16="http://schemas.microsoft.com/office/drawing/2014/main" id="{C3F55D8F-BFEA-4977-B2E0-3E6C92F552F8}"/>
                </a:ext>
              </a:extLst>
            </p:cNvPr>
            <p:cNvSpPr/>
            <p:nvPr/>
          </p:nvSpPr>
          <p:spPr>
            <a:xfrm>
              <a:off x="7374731" y="2959894"/>
              <a:ext cx="182166" cy="1404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8" name="Down Arrow 28">
              <a:extLst>
                <a:ext uri="{FF2B5EF4-FFF2-40B4-BE49-F238E27FC236}">
                  <a16:creationId xmlns:a16="http://schemas.microsoft.com/office/drawing/2014/main" id="{5D9800EA-6179-42D6-ABC6-7D8639B40D72}"/>
                </a:ext>
              </a:extLst>
            </p:cNvPr>
            <p:cNvSpPr/>
            <p:nvPr/>
          </p:nvSpPr>
          <p:spPr>
            <a:xfrm>
              <a:off x="7374731" y="3598069"/>
              <a:ext cx="182166" cy="1404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9" name="Down Arrow 29">
              <a:extLst>
                <a:ext uri="{FF2B5EF4-FFF2-40B4-BE49-F238E27FC236}">
                  <a16:creationId xmlns:a16="http://schemas.microsoft.com/office/drawing/2014/main" id="{8E6C06C8-59CF-41A9-8047-D69E0C0D2267}"/>
                </a:ext>
              </a:extLst>
            </p:cNvPr>
            <p:cNvSpPr/>
            <p:nvPr/>
          </p:nvSpPr>
          <p:spPr>
            <a:xfrm>
              <a:off x="7374731" y="4363641"/>
              <a:ext cx="182166" cy="1393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30" name="Down Arrow 30">
              <a:extLst>
                <a:ext uri="{FF2B5EF4-FFF2-40B4-BE49-F238E27FC236}">
                  <a16:creationId xmlns:a16="http://schemas.microsoft.com/office/drawing/2014/main" id="{B96594C0-499D-487B-92B0-6FD3A2EF5AE9}"/>
                </a:ext>
              </a:extLst>
            </p:cNvPr>
            <p:cNvSpPr/>
            <p:nvPr/>
          </p:nvSpPr>
          <p:spPr>
            <a:xfrm>
              <a:off x="7374731" y="4869657"/>
              <a:ext cx="182166" cy="1404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31" name="Down Arrow 31">
              <a:extLst>
                <a:ext uri="{FF2B5EF4-FFF2-40B4-BE49-F238E27FC236}">
                  <a16:creationId xmlns:a16="http://schemas.microsoft.com/office/drawing/2014/main" id="{41F8FAD7-426E-4059-A81F-8A47730DAE5D}"/>
                </a:ext>
              </a:extLst>
            </p:cNvPr>
            <p:cNvSpPr/>
            <p:nvPr/>
          </p:nvSpPr>
          <p:spPr>
            <a:xfrm>
              <a:off x="7374731" y="5375673"/>
              <a:ext cx="182166" cy="1404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32" name="TextBox 23">
              <a:extLst>
                <a:ext uri="{FF2B5EF4-FFF2-40B4-BE49-F238E27FC236}">
                  <a16:creationId xmlns:a16="http://schemas.microsoft.com/office/drawing/2014/main" id="{213178CB-FD10-4A94-A152-32FADA90AA0B}"/>
                </a:ext>
              </a:extLst>
            </p:cNvPr>
            <p:cNvSpPr txBox="1">
              <a:spLocks noChangeArrowheads="1"/>
            </p:cNvSpPr>
            <p:nvPr/>
          </p:nvSpPr>
          <p:spPr bwMode="auto">
            <a:xfrm>
              <a:off x="6134100" y="3749279"/>
              <a:ext cx="2655094" cy="646331"/>
            </a:xfrm>
            <a:prstGeom prst="rect">
              <a:avLst/>
            </a:prstGeom>
            <a:solidFill>
              <a:schemeClr val="bg1"/>
            </a:solidFill>
            <a:ln w="12700">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900"/>
                <a:t>Coordinates collection and formatting of biosketches and letters of support, provides standard sections for PI editing (e.g., facilities and resources) </a:t>
              </a:r>
            </a:p>
            <a:p>
              <a:pPr algn="ctr" eaLnBrk="1" hangingPunct="1">
                <a:lnSpc>
                  <a:spcPct val="100000"/>
                </a:lnSpc>
                <a:spcBef>
                  <a:spcPct val="0"/>
                </a:spcBef>
                <a:buFontTx/>
                <a:buNone/>
              </a:pPr>
              <a:r>
                <a:rPr lang="en-US" altLang="en-US" sz="900"/>
                <a:t>(2-4 weeks prior to submission deadline)</a:t>
              </a:r>
            </a:p>
          </p:txBody>
        </p:sp>
        <p:sp>
          <p:nvSpPr>
            <p:cNvPr id="33" name="TextBox 7">
              <a:extLst>
                <a:ext uri="{FF2B5EF4-FFF2-40B4-BE49-F238E27FC236}">
                  <a16:creationId xmlns:a16="http://schemas.microsoft.com/office/drawing/2014/main" id="{44AA1498-E945-47F9-A2C7-480D1B61E4B9}"/>
                </a:ext>
              </a:extLst>
            </p:cNvPr>
            <p:cNvSpPr txBox="1">
              <a:spLocks noChangeArrowheads="1"/>
            </p:cNvSpPr>
            <p:nvPr/>
          </p:nvSpPr>
          <p:spPr bwMode="auto">
            <a:xfrm>
              <a:off x="330994" y="2609851"/>
              <a:ext cx="2655094" cy="50783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900"/>
                <a:t>Consult with ORS staff on resources, proposal planning, assistance needed with application</a:t>
              </a:r>
            </a:p>
            <a:p>
              <a:pPr algn="ctr" eaLnBrk="1" hangingPunct="1">
                <a:lnSpc>
                  <a:spcPct val="100000"/>
                </a:lnSpc>
                <a:spcBef>
                  <a:spcPct val="0"/>
                </a:spcBef>
                <a:buFontTx/>
                <a:buNone/>
              </a:pPr>
              <a:r>
                <a:rPr lang="en-US" altLang="en-US" sz="900"/>
                <a:t>(6-8 weeks prior to submission deadline*)</a:t>
              </a:r>
            </a:p>
          </p:txBody>
        </p:sp>
        <p:sp>
          <p:nvSpPr>
            <p:cNvPr id="34" name="Down Arrow 12">
              <a:extLst>
                <a:ext uri="{FF2B5EF4-FFF2-40B4-BE49-F238E27FC236}">
                  <a16:creationId xmlns:a16="http://schemas.microsoft.com/office/drawing/2014/main" id="{8DA311D2-E450-46AC-9CF9-A85B8CA04680}"/>
                </a:ext>
              </a:extLst>
            </p:cNvPr>
            <p:cNvSpPr/>
            <p:nvPr/>
          </p:nvSpPr>
          <p:spPr>
            <a:xfrm>
              <a:off x="1566863" y="3100388"/>
              <a:ext cx="180975" cy="1404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35" name="Arrow: Right 34">
              <a:extLst>
                <a:ext uri="{FF2B5EF4-FFF2-40B4-BE49-F238E27FC236}">
                  <a16:creationId xmlns:a16="http://schemas.microsoft.com/office/drawing/2014/main" id="{E55ECBCF-1FFF-44D0-A51F-A2CC11362BEF}"/>
                </a:ext>
              </a:extLst>
            </p:cNvPr>
            <p:cNvSpPr/>
            <p:nvPr/>
          </p:nvSpPr>
          <p:spPr>
            <a:xfrm>
              <a:off x="3005138" y="5131594"/>
              <a:ext cx="3121819" cy="1559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36" name="Rectangle 3">
              <a:extLst>
                <a:ext uri="{FF2B5EF4-FFF2-40B4-BE49-F238E27FC236}">
                  <a16:creationId xmlns:a16="http://schemas.microsoft.com/office/drawing/2014/main" id="{6FF5C41B-046F-41D1-A072-8AE46E3F51AE}"/>
                </a:ext>
              </a:extLst>
            </p:cNvPr>
            <p:cNvSpPr>
              <a:spLocks noChangeArrowheads="1"/>
            </p:cNvSpPr>
            <p:nvPr/>
          </p:nvSpPr>
          <p:spPr bwMode="auto">
            <a:xfrm>
              <a:off x="197972" y="5644754"/>
              <a:ext cx="297709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900"/>
                <a:t>ǂIntramural submissions can benefit from this process, too.</a:t>
              </a:r>
            </a:p>
          </p:txBody>
        </p:sp>
        <p:sp>
          <p:nvSpPr>
            <p:cNvPr id="37" name="Arrow: Right 36">
              <a:extLst>
                <a:ext uri="{FF2B5EF4-FFF2-40B4-BE49-F238E27FC236}">
                  <a16:creationId xmlns:a16="http://schemas.microsoft.com/office/drawing/2014/main" id="{5195EB33-31E3-4967-B671-C002995768F0}"/>
                </a:ext>
              </a:extLst>
            </p:cNvPr>
            <p:cNvSpPr/>
            <p:nvPr/>
          </p:nvSpPr>
          <p:spPr>
            <a:xfrm>
              <a:off x="6016229" y="2189560"/>
              <a:ext cx="616744" cy="1559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38" name="Arrow: Left 37">
              <a:extLst>
                <a:ext uri="{FF2B5EF4-FFF2-40B4-BE49-F238E27FC236}">
                  <a16:creationId xmlns:a16="http://schemas.microsoft.com/office/drawing/2014/main" id="{05D950DB-7C4E-4F86-B42F-3BD827C25301}"/>
                </a:ext>
              </a:extLst>
            </p:cNvPr>
            <p:cNvSpPr/>
            <p:nvPr/>
          </p:nvSpPr>
          <p:spPr>
            <a:xfrm>
              <a:off x="2484835" y="2189560"/>
              <a:ext cx="646509" cy="1559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grpSp>
    </p:spTree>
    <p:extLst>
      <p:ext uri="{BB962C8B-B14F-4D97-AF65-F5344CB8AC3E}">
        <p14:creationId xmlns:p14="http://schemas.microsoft.com/office/powerpoint/2010/main" val="3560207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z="3600"/>
              <a:t>Anatomy of a Budget</a:t>
            </a:r>
          </a:p>
        </p:txBody>
      </p:sp>
      <p:sp>
        <p:nvSpPr>
          <p:cNvPr id="18434" name="Content Placeholder 2">
            <a:extLst>
              <a:ext uri="{FF2B5EF4-FFF2-40B4-BE49-F238E27FC236}">
                <a16:creationId xmlns:a16="http://schemas.microsoft.com/office/drawing/2014/main" id="{B285B82E-99D4-4A63-AF4D-60FE835C73C6}"/>
              </a:ext>
            </a:extLst>
          </p:cNvPr>
          <p:cNvSpPr>
            <a:spLocks noGrp="1"/>
          </p:cNvSpPr>
          <p:nvPr>
            <p:ph type="body" idx="1"/>
          </p:nvPr>
        </p:nvSpPr>
        <p:spPr>
          <a:xfrm>
            <a:off x="457200" y="1862138"/>
            <a:ext cx="4040188" cy="631825"/>
          </a:xfrm>
        </p:spPr>
        <p:txBody>
          <a:bodyPr rtlCol="0">
            <a:normAutofit fontScale="77500" lnSpcReduction="20000"/>
          </a:bodyPr>
          <a:lstStyle/>
          <a:p>
            <a:pPr eaLnBrk="1" fontAlgn="auto" hangingPunct="1">
              <a:spcAft>
                <a:spcPts val="0"/>
              </a:spcAft>
              <a:buFont typeface="Wingdings 3" panose="05040102010807070707" pitchFamily="18" charset="2"/>
              <a:buNone/>
              <a:defRPr/>
            </a:pPr>
            <a:endParaRPr lang="en-US" altLang="en-US" dirty="0"/>
          </a:p>
          <a:p>
            <a:pPr algn="ctr" eaLnBrk="1" fontAlgn="auto" hangingPunct="1">
              <a:spcAft>
                <a:spcPts val="0"/>
              </a:spcAft>
              <a:buFont typeface="Wingdings 3" panose="05040102010807070707" pitchFamily="18" charset="2"/>
              <a:buNone/>
              <a:defRPr/>
            </a:pPr>
            <a:r>
              <a:rPr lang="en-US" altLang="en-US" sz="3200" dirty="0">
                <a:solidFill>
                  <a:schemeClr val="tx2">
                    <a:lumMod val="75000"/>
                  </a:schemeClr>
                </a:solidFill>
                <a:latin typeface="+mj-lt"/>
              </a:rPr>
              <a:t>Direct Costs</a:t>
            </a:r>
          </a:p>
        </p:txBody>
      </p:sp>
      <p:sp>
        <p:nvSpPr>
          <p:cNvPr id="2" name="Content Placeholder 1">
            <a:extLst>
              <a:ext uri="{FF2B5EF4-FFF2-40B4-BE49-F238E27FC236}">
                <a16:creationId xmlns:a16="http://schemas.microsoft.com/office/drawing/2014/main" id="{D352A5C2-F2E4-4768-8F04-77B923308EB4}"/>
              </a:ext>
            </a:extLst>
          </p:cNvPr>
          <p:cNvSpPr>
            <a:spLocks noGrp="1"/>
          </p:cNvSpPr>
          <p:nvPr>
            <p:ph sz="half" idx="2"/>
          </p:nvPr>
        </p:nvSpPr>
        <p:spPr>
          <a:xfrm>
            <a:off x="457200" y="2501900"/>
            <a:ext cx="4040188" cy="3624263"/>
          </a:xfrm>
        </p:spPr>
        <p:txBody>
          <a:bodyPr rtlCol="0">
            <a:normAutofit/>
          </a:bodyPr>
          <a:lstStyle/>
          <a:p>
            <a:pPr eaLnBrk="1" fontAlgn="auto" hangingPunct="1">
              <a:spcAft>
                <a:spcPts val="0"/>
              </a:spcAft>
              <a:buFont typeface="Arial"/>
              <a:buChar char="•"/>
              <a:defRPr/>
            </a:pPr>
            <a:r>
              <a:rPr lang="en-US" dirty="0">
                <a:solidFill>
                  <a:schemeClr val="tx2">
                    <a:lumMod val="75000"/>
                  </a:schemeClr>
                </a:solidFill>
                <a:latin typeface="Arial" panose="020B0604020202020204" pitchFamily="34" charset="0"/>
                <a:cs typeface="Arial" panose="020B0604020202020204" pitchFamily="34" charset="0"/>
              </a:rPr>
              <a:t>Personnel</a:t>
            </a:r>
          </a:p>
          <a:p>
            <a:pPr eaLnBrk="1" fontAlgn="auto" hangingPunct="1">
              <a:spcAft>
                <a:spcPts val="0"/>
              </a:spcAft>
              <a:buFont typeface="Arial"/>
              <a:buChar char="•"/>
              <a:defRPr/>
            </a:pPr>
            <a:r>
              <a:rPr lang="en-US" dirty="0">
                <a:solidFill>
                  <a:schemeClr val="tx2">
                    <a:lumMod val="75000"/>
                  </a:schemeClr>
                </a:solidFill>
                <a:latin typeface="Arial" panose="020B0604020202020204" pitchFamily="34" charset="0"/>
                <a:cs typeface="Arial" panose="020B0604020202020204" pitchFamily="34" charset="0"/>
              </a:rPr>
              <a:t>Equipment</a:t>
            </a:r>
          </a:p>
          <a:p>
            <a:pPr eaLnBrk="1" fontAlgn="auto" hangingPunct="1">
              <a:spcAft>
                <a:spcPts val="0"/>
              </a:spcAft>
              <a:buFont typeface="Arial"/>
              <a:buChar char="•"/>
              <a:defRPr/>
            </a:pPr>
            <a:r>
              <a:rPr lang="en-US" dirty="0">
                <a:solidFill>
                  <a:schemeClr val="tx2">
                    <a:lumMod val="75000"/>
                  </a:schemeClr>
                </a:solidFill>
                <a:latin typeface="Arial" panose="020B0604020202020204" pitchFamily="34" charset="0"/>
                <a:cs typeface="Arial" panose="020B0604020202020204" pitchFamily="34" charset="0"/>
              </a:rPr>
              <a:t>Services</a:t>
            </a:r>
          </a:p>
          <a:p>
            <a:pPr eaLnBrk="1" fontAlgn="auto" hangingPunct="1">
              <a:spcAft>
                <a:spcPts val="0"/>
              </a:spcAft>
              <a:buFont typeface="Arial"/>
              <a:buChar char="•"/>
              <a:defRPr/>
            </a:pPr>
            <a:r>
              <a:rPr lang="en-US" dirty="0">
                <a:solidFill>
                  <a:schemeClr val="tx2">
                    <a:lumMod val="75000"/>
                  </a:schemeClr>
                </a:solidFill>
                <a:latin typeface="Arial" panose="020B0604020202020204" pitchFamily="34" charset="0"/>
                <a:cs typeface="Arial" panose="020B0604020202020204" pitchFamily="34" charset="0"/>
              </a:rPr>
              <a:t>Subcontracts/sub-sites</a:t>
            </a:r>
          </a:p>
          <a:p>
            <a:pPr eaLnBrk="1" fontAlgn="auto" hangingPunct="1">
              <a:spcAft>
                <a:spcPts val="0"/>
              </a:spcAft>
              <a:buFont typeface="Arial"/>
              <a:buChar char="•"/>
              <a:defRPr/>
            </a:pPr>
            <a:r>
              <a:rPr lang="en-US" dirty="0">
                <a:solidFill>
                  <a:schemeClr val="tx2">
                    <a:lumMod val="75000"/>
                  </a:schemeClr>
                </a:solidFill>
                <a:latin typeface="Arial" panose="020B0604020202020204" pitchFamily="34" charset="0"/>
                <a:cs typeface="Arial" panose="020B0604020202020204" pitchFamily="34" charset="0"/>
              </a:rPr>
              <a:t>Supplies &amp; Materials </a:t>
            </a:r>
            <a:r>
              <a:rPr lang="en-US" u="sng" dirty="0">
                <a:solidFill>
                  <a:schemeClr val="tx2">
                    <a:lumMod val="75000"/>
                  </a:schemeClr>
                </a:solidFill>
                <a:latin typeface="Arial" panose="020B0604020202020204" pitchFamily="34" charset="0"/>
                <a:cs typeface="Arial" panose="020B0604020202020204" pitchFamily="34" charset="0"/>
              </a:rPr>
              <a:t>directly related to the project </a:t>
            </a:r>
          </a:p>
          <a:p>
            <a:pPr eaLnBrk="1" fontAlgn="auto" hangingPunct="1">
              <a:spcAft>
                <a:spcPts val="0"/>
              </a:spcAft>
              <a:buFont typeface="Arial"/>
              <a:buChar char="•"/>
              <a:defRPr/>
            </a:pPr>
            <a:r>
              <a:rPr lang="en-US" dirty="0">
                <a:solidFill>
                  <a:schemeClr val="tx2">
                    <a:lumMod val="75000"/>
                  </a:schemeClr>
                </a:solidFill>
                <a:latin typeface="Arial" panose="020B0604020202020204" pitchFamily="34" charset="0"/>
                <a:cs typeface="Arial" panose="020B0604020202020204" pitchFamily="34" charset="0"/>
              </a:rPr>
              <a:t>Travel</a:t>
            </a:r>
          </a:p>
          <a:p>
            <a:pPr eaLnBrk="1" fontAlgn="auto" hangingPunct="1">
              <a:spcAft>
                <a:spcPts val="0"/>
              </a:spcAft>
              <a:buFont typeface="Arial"/>
              <a:buChar char="•"/>
              <a:defRPr/>
            </a:pPr>
            <a:r>
              <a:rPr lang="en-US" dirty="0">
                <a:solidFill>
                  <a:schemeClr val="tx2">
                    <a:lumMod val="75000"/>
                  </a:schemeClr>
                </a:solidFill>
                <a:latin typeface="Arial" panose="020B0604020202020204" pitchFamily="34" charset="0"/>
                <a:cs typeface="Arial" panose="020B0604020202020204" pitchFamily="34" charset="0"/>
              </a:rPr>
              <a:t>Publication costs</a:t>
            </a:r>
          </a:p>
          <a:p>
            <a:pPr eaLnBrk="1" fontAlgn="auto" hangingPunct="1">
              <a:spcAft>
                <a:spcPts val="0"/>
              </a:spcAft>
              <a:buFont typeface="Arial"/>
              <a:buChar char="•"/>
              <a:defRPr/>
            </a:pPr>
            <a:r>
              <a:rPr lang="en-US" dirty="0">
                <a:solidFill>
                  <a:schemeClr val="tx2">
                    <a:lumMod val="75000"/>
                  </a:schemeClr>
                </a:solidFill>
                <a:latin typeface="Arial" panose="020B0604020202020204" pitchFamily="34" charset="0"/>
                <a:cs typeface="Arial" panose="020B0604020202020204" pitchFamily="34" charset="0"/>
              </a:rPr>
              <a:t>Other Expenses – Relevant, Related, Justified</a:t>
            </a:r>
          </a:p>
          <a:p>
            <a:pPr eaLnBrk="1" fontAlgn="auto" hangingPunct="1">
              <a:spcAft>
                <a:spcPts val="0"/>
              </a:spcAft>
              <a:buFont typeface="Arial"/>
              <a:buChar char="•"/>
              <a:defRPr/>
            </a:pPr>
            <a:endParaRPr lang="en-US" dirty="0"/>
          </a:p>
        </p:txBody>
      </p:sp>
      <p:sp>
        <p:nvSpPr>
          <p:cNvPr id="3" name="Text Placeholder 2">
            <a:extLst>
              <a:ext uri="{FF2B5EF4-FFF2-40B4-BE49-F238E27FC236}">
                <a16:creationId xmlns:a16="http://schemas.microsoft.com/office/drawing/2014/main" id="{E7956590-5BF0-4198-9DBA-6B5EE6736CB5}"/>
              </a:ext>
            </a:extLst>
          </p:cNvPr>
          <p:cNvSpPr>
            <a:spLocks noGrp="1"/>
          </p:cNvSpPr>
          <p:nvPr>
            <p:ph type="body" sz="quarter" idx="3"/>
          </p:nvPr>
        </p:nvSpPr>
        <p:spPr>
          <a:xfrm>
            <a:off x="4645025" y="1855788"/>
            <a:ext cx="4041775" cy="638175"/>
          </a:xfrm>
        </p:spPr>
        <p:txBody>
          <a:bodyPr rtlCol="0"/>
          <a:lstStyle/>
          <a:p>
            <a:pPr algn="ctr" eaLnBrk="1" fontAlgn="auto" hangingPunct="1">
              <a:spcAft>
                <a:spcPts val="0"/>
              </a:spcAft>
              <a:buFont typeface="Arial"/>
              <a:buNone/>
              <a:defRPr/>
            </a:pPr>
            <a:r>
              <a:rPr lang="en-US" sz="2500" dirty="0">
                <a:solidFill>
                  <a:schemeClr val="tx2">
                    <a:lumMod val="75000"/>
                  </a:schemeClr>
                </a:solidFill>
                <a:latin typeface="+mj-lt"/>
              </a:rPr>
              <a:t>Indirect Costs</a:t>
            </a:r>
          </a:p>
        </p:txBody>
      </p:sp>
      <p:sp>
        <p:nvSpPr>
          <p:cNvPr id="4" name="Content Placeholder 3">
            <a:extLst>
              <a:ext uri="{FF2B5EF4-FFF2-40B4-BE49-F238E27FC236}">
                <a16:creationId xmlns:a16="http://schemas.microsoft.com/office/drawing/2014/main" id="{3454C8ED-E3DB-4C10-BDA5-4D31B6260ABC}"/>
              </a:ext>
            </a:extLst>
          </p:cNvPr>
          <p:cNvSpPr>
            <a:spLocks noGrp="1"/>
          </p:cNvSpPr>
          <p:nvPr>
            <p:ph sz="quarter" idx="4"/>
          </p:nvPr>
        </p:nvSpPr>
        <p:spPr>
          <a:xfrm>
            <a:off x="4645025" y="2501900"/>
            <a:ext cx="4041775" cy="3624263"/>
          </a:xfrm>
        </p:spPr>
        <p:txBody>
          <a:bodyPr rtlCol="0">
            <a:normAutofit/>
          </a:bodyPr>
          <a:lstStyle/>
          <a:p>
            <a:pPr eaLnBrk="1" fontAlgn="auto" hangingPunct="1">
              <a:spcAft>
                <a:spcPts val="0"/>
              </a:spcAft>
              <a:buFont typeface="Arial"/>
              <a:buChar char="•"/>
              <a:defRPr/>
            </a:pPr>
            <a:r>
              <a:rPr lang="en-US" dirty="0">
                <a:solidFill>
                  <a:schemeClr val="tx2">
                    <a:lumMod val="75000"/>
                  </a:schemeClr>
                </a:solidFill>
                <a:latin typeface="Arial" panose="020B0604020202020204" pitchFamily="34" charset="0"/>
                <a:cs typeface="Arial" panose="020B0604020202020204" pitchFamily="34" charset="0"/>
              </a:rPr>
              <a:t>Also called: IDC, F&amp;A, Negotiated Costs, Administrative Costs</a:t>
            </a:r>
          </a:p>
          <a:p>
            <a:pPr marL="0" indent="0" eaLnBrk="1" fontAlgn="auto" hangingPunct="1">
              <a:spcAft>
                <a:spcPts val="0"/>
              </a:spcAft>
              <a:buFont typeface="Arial"/>
              <a:buNone/>
              <a:defRPr/>
            </a:pPr>
            <a:endParaRPr lang="en-US" dirty="0">
              <a:solidFill>
                <a:schemeClr val="tx2">
                  <a:lumMod val="75000"/>
                </a:schemeClr>
              </a:solidFill>
              <a:latin typeface="Arial" panose="020B0604020202020204" pitchFamily="34" charset="0"/>
              <a:cs typeface="Arial" panose="020B0604020202020204" pitchFamily="34" charset="0"/>
            </a:endParaRPr>
          </a:p>
          <a:p>
            <a:pPr marL="0" indent="0" eaLnBrk="1" fontAlgn="auto" hangingPunct="1">
              <a:spcAft>
                <a:spcPts val="0"/>
              </a:spcAft>
              <a:buFont typeface="Arial"/>
              <a:buNone/>
              <a:defRPr/>
            </a:pPr>
            <a:r>
              <a:rPr lang="en-US" dirty="0">
                <a:solidFill>
                  <a:schemeClr val="tx2">
                    <a:lumMod val="75000"/>
                  </a:schemeClr>
                </a:solidFill>
                <a:latin typeface="Arial" panose="020B0604020202020204" pitchFamily="34" charset="0"/>
                <a:cs typeface="Arial" panose="020B0604020202020204" pitchFamily="34" charset="0"/>
              </a:rPr>
              <a:t>These costs are non-negotiable and are a cost of doing business.  Rates vary based on the type of project, location of work, and sponsor allowability.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a:xfrm>
            <a:off x="457200" y="838200"/>
            <a:ext cx="8229600" cy="792163"/>
          </a:xfrm>
        </p:spPr>
        <p:txBody>
          <a:bodyPr/>
          <a:lstStyle/>
          <a:p>
            <a:pPr eaLnBrk="1" hangingPunct="1"/>
            <a:r>
              <a:rPr lang="en-US" altLang="en-US" sz="3600"/>
              <a:t>Personnel: people to do the work</a:t>
            </a:r>
          </a:p>
        </p:txBody>
      </p:sp>
      <p:sp>
        <p:nvSpPr>
          <p:cNvPr id="20482" name="Content Placeholder 1">
            <a:extLst>
              <a:ext uri="{FF2B5EF4-FFF2-40B4-BE49-F238E27FC236}">
                <a16:creationId xmlns:a16="http://schemas.microsoft.com/office/drawing/2014/main" id="{EE43D39A-FF4F-417E-AB6F-6130A36F43A5}"/>
              </a:ext>
            </a:extLst>
          </p:cNvPr>
          <p:cNvSpPr>
            <a:spLocks noGrp="1"/>
          </p:cNvSpPr>
          <p:nvPr>
            <p:ph idx="1"/>
          </p:nvPr>
        </p:nvSpPr>
        <p:spPr/>
        <p:txBody>
          <a:bodyPr rtlCol="0">
            <a:normAutofit/>
          </a:bodyPr>
          <a:lstStyle/>
          <a:p>
            <a:pPr lvl="1" eaLnBrk="1" fontAlgn="auto" hangingPunct="1">
              <a:spcAft>
                <a:spcPts val="0"/>
              </a:spcAft>
              <a:buFont typeface="Arial"/>
              <a:buChar char="–"/>
              <a:defRPr/>
            </a:pPr>
            <a:endParaRPr lang="en-US" altLang="en-US" sz="2400" dirty="0">
              <a:solidFill>
                <a:schemeClr val="tx2">
                  <a:lumMod val="75000"/>
                </a:schemeClr>
              </a:solidFill>
              <a:latin typeface="+mj-lt"/>
            </a:endParaRPr>
          </a:p>
          <a:p>
            <a:pPr lvl="1" eaLnBrk="1" fontAlgn="auto" hangingPunct="1">
              <a:spcAft>
                <a:spcPts val="0"/>
              </a:spcAft>
              <a:buFont typeface="Arial"/>
              <a:buChar char="–"/>
              <a:defRPr/>
            </a:pPr>
            <a:r>
              <a:rPr lang="en-US" altLang="en-US" sz="2400" dirty="0">
                <a:solidFill>
                  <a:schemeClr val="tx2">
                    <a:lumMod val="75000"/>
                  </a:schemeClr>
                </a:solidFill>
                <a:latin typeface="+mj-lt"/>
              </a:rPr>
              <a:t>Principal Investigator</a:t>
            </a:r>
          </a:p>
          <a:p>
            <a:pPr lvl="1" eaLnBrk="1" fontAlgn="auto" hangingPunct="1">
              <a:spcAft>
                <a:spcPts val="0"/>
              </a:spcAft>
              <a:buFont typeface="Arial"/>
              <a:buChar char="–"/>
              <a:defRPr/>
            </a:pPr>
            <a:r>
              <a:rPr lang="en-US" altLang="en-US" sz="2400" dirty="0">
                <a:solidFill>
                  <a:schemeClr val="tx2">
                    <a:lumMod val="75000"/>
                  </a:schemeClr>
                </a:solidFill>
                <a:latin typeface="+mj-lt"/>
              </a:rPr>
              <a:t>Co-investigators, collaborators </a:t>
            </a:r>
          </a:p>
          <a:p>
            <a:pPr lvl="1" eaLnBrk="1" fontAlgn="auto" hangingPunct="1">
              <a:spcAft>
                <a:spcPts val="0"/>
              </a:spcAft>
              <a:buFont typeface="Arial"/>
              <a:buChar char="–"/>
              <a:defRPr/>
            </a:pPr>
            <a:r>
              <a:rPr lang="en-US" altLang="en-US" sz="2400" dirty="0">
                <a:solidFill>
                  <a:schemeClr val="tx2">
                    <a:lumMod val="75000"/>
                  </a:schemeClr>
                </a:solidFill>
                <a:latin typeface="+mj-lt"/>
              </a:rPr>
              <a:t>Consultants, mentors</a:t>
            </a:r>
          </a:p>
          <a:p>
            <a:pPr lvl="1" eaLnBrk="1" fontAlgn="auto" hangingPunct="1">
              <a:spcAft>
                <a:spcPts val="0"/>
              </a:spcAft>
              <a:buFont typeface="Arial"/>
              <a:buChar char="–"/>
              <a:defRPr/>
            </a:pPr>
            <a:r>
              <a:rPr lang="en-US" altLang="en-US" sz="2400" dirty="0">
                <a:solidFill>
                  <a:schemeClr val="tx2">
                    <a:lumMod val="75000"/>
                  </a:schemeClr>
                </a:solidFill>
                <a:latin typeface="+mj-lt"/>
              </a:rPr>
              <a:t>Research associates, specialists, technicians, </a:t>
            </a:r>
          </a:p>
          <a:p>
            <a:pPr lvl="1" eaLnBrk="1" fontAlgn="auto" hangingPunct="1">
              <a:spcAft>
                <a:spcPts val="0"/>
              </a:spcAft>
              <a:buFont typeface="Arial"/>
              <a:buChar char="–"/>
              <a:defRPr/>
            </a:pPr>
            <a:r>
              <a:rPr lang="en-US" altLang="en-US" sz="2400" dirty="0">
                <a:solidFill>
                  <a:schemeClr val="tx2">
                    <a:lumMod val="75000"/>
                  </a:schemeClr>
                </a:solidFill>
                <a:latin typeface="+mj-lt"/>
              </a:rPr>
              <a:t>Nurses, Clinical coordinators</a:t>
            </a:r>
          </a:p>
          <a:p>
            <a:pPr lvl="1" eaLnBrk="1" fontAlgn="auto" hangingPunct="1">
              <a:spcAft>
                <a:spcPts val="0"/>
              </a:spcAft>
              <a:buFont typeface="Arial"/>
              <a:buChar char="–"/>
              <a:defRPr/>
            </a:pPr>
            <a:r>
              <a:rPr lang="en-US" altLang="en-US" sz="2400" dirty="0">
                <a:solidFill>
                  <a:schemeClr val="tx2">
                    <a:lumMod val="75000"/>
                  </a:schemeClr>
                </a:solidFill>
                <a:latin typeface="+mj-lt"/>
              </a:rPr>
              <a:t>Post-docs</a:t>
            </a:r>
          </a:p>
          <a:p>
            <a:pPr lvl="1" eaLnBrk="1" fontAlgn="auto" hangingPunct="1">
              <a:spcAft>
                <a:spcPts val="0"/>
              </a:spcAft>
              <a:buFont typeface="Arial"/>
              <a:buChar char="–"/>
              <a:defRPr/>
            </a:pPr>
            <a:r>
              <a:rPr lang="en-US" altLang="en-US" sz="2400" dirty="0">
                <a:solidFill>
                  <a:schemeClr val="tx2">
                    <a:lumMod val="75000"/>
                  </a:schemeClr>
                </a:solidFill>
                <a:latin typeface="+mj-lt"/>
              </a:rPr>
              <a:t>Graduate students</a:t>
            </a:r>
          </a:p>
          <a:p>
            <a:pPr marL="0" indent="0" eaLnBrk="1" fontAlgn="auto" hangingPunct="1">
              <a:spcAft>
                <a:spcPts val="0"/>
              </a:spcAft>
              <a:buFont typeface="Arial"/>
              <a:buNone/>
              <a:defRPr/>
            </a:pPr>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876300"/>
            <a:ext cx="8229600" cy="836613"/>
          </a:xfrm>
        </p:spPr>
        <p:txBody>
          <a:bodyPr/>
          <a:lstStyle/>
          <a:p>
            <a:pPr eaLnBrk="1" hangingPunct="1"/>
            <a:r>
              <a:rPr lang="en-US" altLang="en-US" sz="3600"/>
              <a:t>Special Rule:  NIH Salary Cap</a:t>
            </a:r>
          </a:p>
        </p:txBody>
      </p:sp>
      <p:sp>
        <p:nvSpPr>
          <p:cNvPr id="3" name="Content Placeholder 2">
            <a:extLst>
              <a:ext uri="{FF2B5EF4-FFF2-40B4-BE49-F238E27FC236}">
                <a16:creationId xmlns:a16="http://schemas.microsoft.com/office/drawing/2014/main" id="{555258C5-D76A-49D7-BF08-F229B9FC262C}"/>
              </a:ext>
            </a:extLst>
          </p:cNvPr>
          <p:cNvSpPr>
            <a:spLocks noGrp="1"/>
          </p:cNvSpPr>
          <p:nvPr>
            <p:ph idx="1"/>
          </p:nvPr>
        </p:nvSpPr>
        <p:spPr/>
        <p:txBody>
          <a:bodyPr rtlCol="0">
            <a:normAutofit fontScale="92500" lnSpcReduction="10000"/>
          </a:bodyPr>
          <a:lstStyle/>
          <a:p>
            <a:pPr marL="365760" indent="-256032" eaLnBrk="1" fontAlgn="auto" hangingPunct="1">
              <a:spcAft>
                <a:spcPts val="0"/>
              </a:spcAft>
              <a:buFont typeface="Wingdings 3"/>
              <a:buChar char=""/>
              <a:defRPr/>
            </a:pPr>
            <a:r>
              <a:rPr lang="en-US" sz="2600" dirty="0">
                <a:solidFill>
                  <a:schemeClr val="tx2">
                    <a:lumMod val="75000"/>
                  </a:schemeClr>
                </a:solidFill>
                <a:latin typeface="+mj-lt"/>
              </a:rPr>
              <a:t>Persons earning more than federal government Executive Level II, set each year</a:t>
            </a:r>
          </a:p>
          <a:p>
            <a:pPr marL="365760" indent="-256032" eaLnBrk="1" fontAlgn="auto" hangingPunct="1">
              <a:spcAft>
                <a:spcPts val="0"/>
              </a:spcAft>
              <a:buFont typeface="Wingdings 3"/>
              <a:buChar char=""/>
              <a:defRPr/>
            </a:pPr>
            <a:endParaRPr lang="en-US" sz="2600" dirty="0">
              <a:solidFill>
                <a:schemeClr val="tx2">
                  <a:lumMod val="75000"/>
                </a:schemeClr>
              </a:solidFill>
              <a:latin typeface="+mj-lt"/>
            </a:endParaRPr>
          </a:p>
          <a:p>
            <a:pPr marL="365760" indent="-256032" eaLnBrk="1" fontAlgn="auto" hangingPunct="1">
              <a:spcAft>
                <a:spcPts val="0"/>
              </a:spcAft>
              <a:buFont typeface="Wingdings 3"/>
              <a:buChar char=""/>
              <a:defRPr/>
            </a:pPr>
            <a:r>
              <a:rPr lang="en-US" sz="2600" dirty="0">
                <a:solidFill>
                  <a:schemeClr val="tx2">
                    <a:lumMod val="75000"/>
                  </a:schemeClr>
                </a:solidFill>
                <a:latin typeface="+mj-lt"/>
              </a:rPr>
              <a:t>Currently:  $192,300 @ 12.0 calendar months effort*</a:t>
            </a:r>
          </a:p>
          <a:p>
            <a:pPr marL="365760" indent="-256032" eaLnBrk="1" fontAlgn="auto" hangingPunct="1">
              <a:spcAft>
                <a:spcPts val="0"/>
              </a:spcAft>
              <a:buFont typeface="Wingdings 3"/>
              <a:buChar char=""/>
              <a:defRPr/>
            </a:pPr>
            <a:endParaRPr lang="en-US" sz="2600" dirty="0">
              <a:solidFill>
                <a:schemeClr val="tx2">
                  <a:lumMod val="75000"/>
                </a:schemeClr>
              </a:solidFill>
              <a:latin typeface="+mj-lt"/>
            </a:endParaRPr>
          </a:p>
          <a:p>
            <a:pPr marL="365760" indent="-256032" eaLnBrk="1" fontAlgn="auto" hangingPunct="1">
              <a:spcAft>
                <a:spcPts val="0"/>
              </a:spcAft>
              <a:buFont typeface="Wingdings 3"/>
              <a:buChar char=""/>
              <a:defRPr/>
            </a:pPr>
            <a:r>
              <a:rPr lang="en-US" sz="2600" dirty="0">
                <a:solidFill>
                  <a:schemeClr val="tx2">
                    <a:lumMod val="75000"/>
                  </a:schemeClr>
                </a:solidFill>
                <a:latin typeface="+mj-lt"/>
              </a:rPr>
              <a:t>This is the base salary maximum that NIH will allow:   </a:t>
            </a:r>
          </a:p>
          <a:p>
            <a:pPr marL="109728" indent="0" eaLnBrk="1" fontAlgn="auto" hangingPunct="1">
              <a:spcAft>
                <a:spcPts val="0"/>
              </a:spcAft>
              <a:buNone/>
              <a:defRPr/>
            </a:pPr>
            <a:r>
              <a:rPr lang="en-US" sz="2600" dirty="0">
                <a:solidFill>
                  <a:schemeClr val="tx2">
                    <a:lumMod val="75000"/>
                  </a:schemeClr>
                </a:solidFill>
                <a:latin typeface="+mj-lt"/>
              </a:rPr>
              <a:t>    i.e. the salary cap</a:t>
            </a:r>
          </a:p>
          <a:p>
            <a:pPr marL="365760" indent="-256032" eaLnBrk="1" fontAlgn="auto" hangingPunct="1">
              <a:spcAft>
                <a:spcPts val="0"/>
              </a:spcAft>
              <a:buFont typeface="Wingdings 3"/>
              <a:buChar char=""/>
              <a:defRPr/>
            </a:pPr>
            <a:endParaRPr lang="en-US" sz="2600" dirty="0">
              <a:solidFill>
                <a:schemeClr val="tx2">
                  <a:lumMod val="75000"/>
                </a:schemeClr>
              </a:solidFill>
              <a:latin typeface="+mj-lt"/>
            </a:endParaRPr>
          </a:p>
          <a:p>
            <a:pPr marL="365760" indent="-256032" eaLnBrk="1" fontAlgn="auto" hangingPunct="1">
              <a:spcAft>
                <a:spcPts val="0"/>
              </a:spcAft>
              <a:buFont typeface="Wingdings 3"/>
              <a:buChar char=""/>
              <a:defRPr/>
            </a:pPr>
            <a:r>
              <a:rPr lang="en-US" sz="2600" b="1" dirty="0">
                <a:solidFill>
                  <a:schemeClr val="tx2">
                    <a:lumMod val="75000"/>
                  </a:schemeClr>
                </a:solidFill>
                <a:latin typeface="+mj-lt"/>
              </a:rPr>
              <a:t>Cost share: </a:t>
            </a:r>
            <a:r>
              <a:rPr lang="en-US" sz="2600" dirty="0">
                <a:solidFill>
                  <a:schemeClr val="tx2">
                    <a:lumMod val="75000"/>
                  </a:schemeClr>
                </a:solidFill>
                <a:latin typeface="+mj-lt"/>
              </a:rPr>
              <a:t>The difference between the actual university base salary and this cap is covered by the university ‘sharing’ the cost of the research project</a:t>
            </a:r>
            <a:endParaRPr lang="en-US" dirty="0">
              <a:solidFill>
                <a:schemeClr val="tx2">
                  <a:lumMod val="75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71600"/>
            <a:ext cx="65913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a:xfrm>
            <a:off x="457200" y="876300"/>
            <a:ext cx="8229600" cy="836613"/>
          </a:xfrm>
        </p:spPr>
        <p:txBody>
          <a:bodyPr/>
          <a:lstStyle/>
          <a:p>
            <a:pPr eaLnBrk="1" hangingPunct="1"/>
            <a:r>
              <a:rPr lang="en-US" altLang="en-US" sz="4000"/>
              <a:t>Budget Justification</a:t>
            </a:r>
          </a:p>
        </p:txBody>
      </p:sp>
      <p:sp>
        <p:nvSpPr>
          <p:cNvPr id="40962" name="Content Placeholder 1">
            <a:extLst>
              <a:ext uri="{FF2B5EF4-FFF2-40B4-BE49-F238E27FC236}">
                <a16:creationId xmlns:a16="http://schemas.microsoft.com/office/drawing/2014/main" id="{CCA6ABC5-184C-4553-AEC3-7D543F5251A2}"/>
              </a:ext>
            </a:extLst>
          </p:cNvPr>
          <p:cNvSpPr>
            <a:spLocks noGrp="1"/>
          </p:cNvSpPr>
          <p:nvPr>
            <p:ph idx="1"/>
          </p:nvPr>
        </p:nvSpPr>
        <p:spPr/>
        <p:txBody>
          <a:bodyPr rtlCol="0">
            <a:normAutofit fontScale="77500" lnSpcReduction="20000"/>
          </a:bodyPr>
          <a:lstStyle/>
          <a:p>
            <a:pPr eaLnBrk="1" fontAlgn="auto" hangingPunct="1">
              <a:spcAft>
                <a:spcPts val="0"/>
              </a:spcAft>
              <a:buFont typeface="Wingdings 3" panose="05040102010807070707" pitchFamily="18" charset="2"/>
              <a:buNone/>
              <a:defRPr/>
            </a:pPr>
            <a:r>
              <a:rPr lang="en-US" altLang="en-US" dirty="0">
                <a:solidFill>
                  <a:schemeClr val="tx2">
                    <a:lumMod val="75000"/>
                  </a:schemeClr>
                </a:solidFill>
                <a:latin typeface="+mj-lt"/>
              </a:rPr>
              <a:t>All budgets require a written narrative explaining how the funds will be spent, known as the </a:t>
            </a:r>
            <a:r>
              <a:rPr lang="en-US" altLang="en-US" u="sng" dirty="0">
                <a:solidFill>
                  <a:schemeClr val="tx2">
                    <a:lumMod val="75000"/>
                  </a:schemeClr>
                </a:solidFill>
                <a:latin typeface="+mj-lt"/>
              </a:rPr>
              <a:t>Budget Justification.</a:t>
            </a:r>
            <a:r>
              <a:rPr lang="en-US" altLang="en-US" dirty="0">
                <a:solidFill>
                  <a:schemeClr val="tx2">
                    <a:lumMod val="75000"/>
                  </a:schemeClr>
                </a:solidFill>
                <a:latin typeface="+mj-lt"/>
              </a:rPr>
              <a:t>  </a:t>
            </a:r>
          </a:p>
          <a:p>
            <a:pPr eaLnBrk="1" fontAlgn="auto" hangingPunct="1">
              <a:spcAft>
                <a:spcPts val="0"/>
              </a:spcAft>
              <a:buFont typeface="Wingdings 3" panose="05040102010807070707" pitchFamily="18" charset="2"/>
              <a:buNone/>
              <a:defRPr/>
            </a:pPr>
            <a:endParaRPr lang="en-US" altLang="en-US" dirty="0">
              <a:solidFill>
                <a:schemeClr val="tx2">
                  <a:lumMod val="75000"/>
                </a:schemeClr>
              </a:solidFill>
              <a:latin typeface="+mj-lt"/>
            </a:endParaRPr>
          </a:p>
          <a:p>
            <a:pPr eaLnBrk="1" fontAlgn="auto" hangingPunct="1">
              <a:spcAft>
                <a:spcPts val="0"/>
              </a:spcAft>
              <a:buFont typeface="Wingdings 3" panose="05040102010807070707" pitchFamily="18" charset="2"/>
              <a:buNone/>
              <a:defRPr/>
            </a:pPr>
            <a:r>
              <a:rPr lang="en-US" altLang="en-US" dirty="0">
                <a:solidFill>
                  <a:schemeClr val="tx2">
                    <a:lumMod val="75000"/>
                  </a:schemeClr>
                </a:solidFill>
                <a:latin typeface="+mj-lt"/>
              </a:rPr>
              <a:t>Describe Personnel and their roles &amp; committed effort, types and costs of supplies, Travel (</a:t>
            </a:r>
            <a:r>
              <a:rPr lang="en-US" altLang="en-US" dirty="0" err="1">
                <a:solidFill>
                  <a:schemeClr val="tx2">
                    <a:lumMod val="75000"/>
                  </a:schemeClr>
                </a:solidFill>
                <a:latin typeface="+mj-lt"/>
              </a:rPr>
              <a:t>inc.</a:t>
            </a:r>
            <a:r>
              <a:rPr lang="en-US" altLang="en-US" dirty="0">
                <a:solidFill>
                  <a:schemeClr val="tx2">
                    <a:lumMod val="75000"/>
                  </a:schemeClr>
                </a:solidFill>
                <a:latin typeface="+mj-lt"/>
              </a:rPr>
              <a:t> mandatory by the sponsor), equipment, core and professional service fees, consortiums and </a:t>
            </a:r>
            <a:r>
              <a:rPr lang="en-US" altLang="en-US" dirty="0" err="1">
                <a:solidFill>
                  <a:schemeClr val="tx2">
                    <a:lumMod val="75000"/>
                  </a:schemeClr>
                </a:solidFill>
                <a:latin typeface="+mj-lt"/>
              </a:rPr>
              <a:t>subaward</a:t>
            </a:r>
            <a:r>
              <a:rPr lang="en-US" altLang="en-US" dirty="0">
                <a:solidFill>
                  <a:schemeClr val="tx2">
                    <a:lumMod val="75000"/>
                  </a:schemeClr>
                </a:solidFill>
                <a:latin typeface="+mj-lt"/>
              </a:rPr>
              <a:t> expenses (</a:t>
            </a:r>
            <a:r>
              <a:rPr lang="en-US" altLang="en-US" dirty="0" err="1">
                <a:solidFill>
                  <a:schemeClr val="tx2">
                    <a:lumMod val="75000"/>
                  </a:schemeClr>
                </a:solidFill>
                <a:latin typeface="+mj-lt"/>
              </a:rPr>
              <a:t>inc.</a:t>
            </a:r>
            <a:r>
              <a:rPr lang="en-US" altLang="en-US" dirty="0">
                <a:solidFill>
                  <a:schemeClr val="tx2">
                    <a:lumMod val="75000"/>
                  </a:schemeClr>
                </a:solidFill>
                <a:latin typeface="+mj-lt"/>
              </a:rPr>
              <a:t> their detailed budget).    </a:t>
            </a:r>
          </a:p>
          <a:p>
            <a:pPr marL="225425" indent="-225425" eaLnBrk="1" fontAlgn="auto" hangingPunct="1">
              <a:spcAft>
                <a:spcPts val="0"/>
              </a:spcAft>
              <a:buFont typeface="Wingdings 3" panose="05040102010807070707" pitchFamily="18" charset="2"/>
              <a:buNone/>
              <a:defRPr/>
            </a:pPr>
            <a:r>
              <a:rPr lang="en-US" altLang="en-US" dirty="0">
                <a:solidFill>
                  <a:schemeClr val="tx2">
                    <a:lumMod val="75000"/>
                  </a:schemeClr>
                </a:solidFill>
                <a:latin typeface="+mj-lt"/>
              </a:rPr>
              <a:t>	</a:t>
            </a:r>
          </a:p>
          <a:p>
            <a:pPr marL="225425" indent="-225425" eaLnBrk="1" fontAlgn="auto" hangingPunct="1">
              <a:spcAft>
                <a:spcPts val="0"/>
              </a:spcAft>
              <a:buFont typeface="Wingdings 3" panose="05040102010807070707" pitchFamily="18" charset="2"/>
              <a:buNone/>
              <a:defRPr/>
            </a:pPr>
            <a:r>
              <a:rPr lang="en-US" altLang="en-US" dirty="0">
                <a:solidFill>
                  <a:schemeClr val="tx2">
                    <a:lumMod val="75000"/>
                  </a:schemeClr>
                </a:solidFill>
                <a:latin typeface="+mj-lt"/>
              </a:rPr>
              <a:t>Note: NIH modular budgets require Personnel, Consortium, and Additional Narrative (MTDC Exclusions, differing number of modules requested) justifications only</a:t>
            </a:r>
          </a:p>
          <a:p>
            <a:pPr eaLnBrk="1" fontAlgn="auto" hangingPunct="1">
              <a:spcAft>
                <a:spcPts val="0"/>
              </a:spcAft>
              <a:buFont typeface="Wingdings 3" panose="05040102010807070707" pitchFamily="18" charset="2"/>
              <a:buNone/>
              <a:defRPr/>
            </a:pPr>
            <a:endParaRPr lang="en-US" altLang="en-US" dirty="0">
              <a:solidFill>
                <a:schemeClr val="tx2">
                  <a:lumMod val="75000"/>
                </a:schemeClr>
              </a:solidFill>
              <a:latin typeface="+mj-lt"/>
            </a:endParaRPr>
          </a:p>
          <a:p>
            <a:pPr eaLnBrk="1" fontAlgn="auto" hangingPunct="1">
              <a:spcAft>
                <a:spcPts val="0"/>
              </a:spcAft>
              <a:buFont typeface="Wingdings 3" panose="05040102010807070707" pitchFamily="18" charset="2"/>
              <a:buNone/>
              <a:defRPr/>
            </a:pPr>
            <a:r>
              <a:rPr lang="en-US" altLang="en-US" dirty="0">
                <a:solidFill>
                  <a:schemeClr val="tx2">
                    <a:lumMod val="75000"/>
                  </a:schemeClr>
                </a:solidFill>
                <a:latin typeface="+mj-lt"/>
              </a:rPr>
              <a:t>This commits the University and PI to spend funds in manner described.  Some sponsors are more flexible than others allowing changes after an award is made, so be sure to become familiar with the policies governing each award. Our office can help you.	</a:t>
            </a:r>
          </a:p>
          <a:p>
            <a:pPr eaLnBrk="1" fontAlgn="auto" hangingPunct="1">
              <a:spcAft>
                <a:spcPts val="0"/>
              </a:spcAft>
              <a:buFont typeface="Arial"/>
              <a:buChar char="•"/>
              <a:defRPr/>
            </a:pPr>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457200" y="876300"/>
            <a:ext cx="8229600" cy="836613"/>
          </a:xfrm>
        </p:spPr>
        <p:txBody>
          <a:bodyPr/>
          <a:lstStyle/>
          <a:p>
            <a:pPr eaLnBrk="1" hangingPunct="1"/>
            <a:r>
              <a:rPr lang="en-US" altLang="en-US" sz="4000"/>
              <a:t>Where to find funding opportunities</a:t>
            </a:r>
          </a:p>
        </p:txBody>
      </p:sp>
      <p:sp>
        <p:nvSpPr>
          <p:cNvPr id="2" name="Content Placeholder 1">
            <a:extLst>
              <a:ext uri="{FF2B5EF4-FFF2-40B4-BE49-F238E27FC236}">
                <a16:creationId xmlns:a16="http://schemas.microsoft.com/office/drawing/2014/main" id="{B363D036-EEF3-492E-A401-D46B55C4F5D4}"/>
              </a:ext>
            </a:extLst>
          </p:cNvPr>
          <p:cNvSpPr>
            <a:spLocks noGrp="1"/>
          </p:cNvSpPr>
          <p:nvPr>
            <p:ph idx="1"/>
          </p:nvPr>
        </p:nvSpPr>
        <p:spPr>
          <a:xfrm>
            <a:off x="457200" y="1600200"/>
            <a:ext cx="8229600" cy="4953000"/>
          </a:xfrm>
        </p:spPr>
        <p:txBody>
          <a:bodyPr rtlCol="0">
            <a:normAutofit/>
          </a:bodyPr>
          <a:lstStyle/>
          <a:p>
            <a:pPr marL="0" indent="0" algn="ctr" eaLnBrk="1" fontAlgn="auto" hangingPunct="1">
              <a:spcAft>
                <a:spcPts val="0"/>
              </a:spcAft>
              <a:buFont typeface="Arial"/>
              <a:buNone/>
              <a:defRPr/>
            </a:pPr>
            <a:r>
              <a:rPr lang="en-US" sz="2200" b="1" dirty="0">
                <a:solidFill>
                  <a:schemeClr val="tx2">
                    <a:lumMod val="75000"/>
                  </a:schemeClr>
                </a:solidFill>
                <a:latin typeface="+mj-lt"/>
              </a:rPr>
              <a:t>UAHS Research Administration Website</a:t>
            </a:r>
          </a:p>
          <a:p>
            <a:pPr marL="0" indent="0" algn="ctr" eaLnBrk="1" fontAlgn="auto" hangingPunct="1">
              <a:spcAft>
                <a:spcPts val="0"/>
              </a:spcAft>
              <a:buFont typeface="Arial"/>
              <a:buNone/>
              <a:defRPr/>
            </a:pPr>
            <a:r>
              <a:rPr lang="en-US" sz="2200" u="sng" dirty="0">
                <a:solidFill>
                  <a:schemeClr val="tx2">
                    <a:lumMod val="75000"/>
                  </a:schemeClr>
                </a:solidFill>
                <a:latin typeface="+mj-lt"/>
              </a:rPr>
              <a:t>http://research.uahs.arizona.edu/ </a:t>
            </a:r>
          </a:p>
          <a:p>
            <a:pPr marL="0" indent="0" algn="ctr" eaLnBrk="1" fontAlgn="auto" hangingPunct="1">
              <a:spcAft>
                <a:spcPts val="0"/>
              </a:spcAft>
              <a:buFont typeface="Arial"/>
              <a:buNone/>
              <a:defRPr/>
            </a:pPr>
            <a:r>
              <a:rPr lang="en-US" sz="2200" b="1" dirty="0">
                <a:solidFill>
                  <a:schemeClr val="tx2">
                    <a:lumMod val="75000"/>
                  </a:schemeClr>
                </a:solidFill>
                <a:latin typeface="+mj-lt"/>
              </a:rPr>
              <a:t>UA Research Gateway</a:t>
            </a:r>
          </a:p>
          <a:p>
            <a:pPr marL="0" indent="0" algn="ctr" eaLnBrk="1" fontAlgn="auto" hangingPunct="1">
              <a:spcAft>
                <a:spcPts val="0"/>
              </a:spcAft>
              <a:buFont typeface="Arial"/>
              <a:buNone/>
              <a:defRPr/>
            </a:pPr>
            <a:r>
              <a:rPr lang="en-US" sz="2200" u="sng" dirty="0">
                <a:solidFill>
                  <a:schemeClr val="tx2">
                    <a:lumMod val="75000"/>
                  </a:schemeClr>
                </a:solidFill>
                <a:latin typeface="+mj-lt"/>
              </a:rPr>
              <a:t>http://rgw.arizona.edu/ </a:t>
            </a:r>
          </a:p>
          <a:p>
            <a:pPr marL="0" indent="0" algn="ctr" eaLnBrk="1" fontAlgn="auto" hangingPunct="1">
              <a:spcAft>
                <a:spcPts val="0"/>
              </a:spcAft>
              <a:buFont typeface="Arial"/>
              <a:buNone/>
              <a:defRPr/>
            </a:pPr>
            <a:r>
              <a:rPr lang="en-US" sz="2200" b="1" dirty="0">
                <a:solidFill>
                  <a:schemeClr val="tx2">
                    <a:lumMod val="75000"/>
                  </a:schemeClr>
                </a:solidFill>
                <a:latin typeface="+mj-lt"/>
              </a:rPr>
              <a:t>NIH Weekly Table Of Contents (TOC)</a:t>
            </a:r>
          </a:p>
          <a:p>
            <a:pPr marL="109537" indent="0" algn="ctr" eaLnBrk="1" fontAlgn="auto" hangingPunct="1">
              <a:spcAft>
                <a:spcPts val="0"/>
              </a:spcAft>
              <a:buFont typeface="Wingdings 3" panose="05040102010807070707" pitchFamily="18" charset="2"/>
              <a:buNone/>
              <a:defRPr/>
            </a:pPr>
            <a:r>
              <a:rPr lang="en-US" sz="2200" dirty="0">
                <a:solidFill>
                  <a:schemeClr val="tx2">
                    <a:lumMod val="75000"/>
                  </a:schemeClr>
                </a:solidFill>
                <a:latin typeface="+mj-lt"/>
              </a:rPr>
              <a:t>   </a:t>
            </a:r>
            <a:r>
              <a:rPr lang="en-US" sz="2200" u="sng" dirty="0">
                <a:solidFill>
                  <a:schemeClr val="tx2">
                    <a:lumMod val="75000"/>
                  </a:schemeClr>
                </a:solidFill>
                <a:latin typeface="+mj-lt"/>
              </a:rPr>
              <a:t>https://grants.nih.gov/grants/guide/listserv_dev.htm</a:t>
            </a:r>
          </a:p>
          <a:p>
            <a:pPr marL="0" indent="0" algn="ctr" eaLnBrk="1" fontAlgn="auto" hangingPunct="1">
              <a:spcAft>
                <a:spcPts val="0"/>
              </a:spcAft>
              <a:buFont typeface="Arial"/>
              <a:buNone/>
              <a:defRPr/>
            </a:pPr>
            <a:r>
              <a:rPr lang="en-US" sz="2200" b="1" dirty="0">
                <a:solidFill>
                  <a:schemeClr val="tx2">
                    <a:lumMod val="75000"/>
                  </a:schemeClr>
                </a:solidFill>
                <a:latin typeface="+mj-lt"/>
              </a:rPr>
              <a:t>Grants.gov:  Manage Subscriptions (home page; top right) </a:t>
            </a:r>
            <a:r>
              <a:rPr lang="en-US" sz="2200" u="sng" dirty="0">
                <a:solidFill>
                  <a:schemeClr val="tx2">
                    <a:lumMod val="75000"/>
                  </a:schemeClr>
                </a:solidFill>
                <a:latin typeface="+mj-lt"/>
              </a:rPr>
              <a:t>http://www.grants.gov/web/grants/manage-subscriptions.html</a:t>
            </a:r>
          </a:p>
          <a:p>
            <a:pPr marL="0" indent="0" algn="ctr" eaLnBrk="1" fontAlgn="auto" hangingPunct="1">
              <a:spcAft>
                <a:spcPts val="0"/>
              </a:spcAft>
              <a:buFont typeface="Arial"/>
              <a:buNone/>
              <a:defRPr/>
            </a:pPr>
            <a:r>
              <a:rPr lang="en-US" sz="2200" b="1" dirty="0">
                <a:solidFill>
                  <a:schemeClr val="tx2">
                    <a:lumMod val="75000"/>
                  </a:schemeClr>
                </a:solidFill>
                <a:latin typeface="+mj-lt"/>
              </a:rPr>
              <a:t>Community of Science (</a:t>
            </a:r>
            <a:r>
              <a:rPr lang="en-US" sz="2200" b="1" dirty="0" err="1">
                <a:solidFill>
                  <a:schemeClr val="tx2">
                    <a:lumMod val="75000"/>
                  </a:schemeClr>
                </a:solidFill>
                <a:latin typeface="+mj-lt"/>
              </a:rPr>
              <a:t>CoS</a:t>
            </a:r>
            <a:r>
              <a:rPr lang="en-US" sz="2200" b="1" dirty="0">
                <a:solidFill>
                  <a:schemeClr val="tx2">
                    <a:lumMod val="75000"/>
                  </a:schemeClr>
                </a:solidFill>
                <a:latin typeface="+mj-lt"/>
              </a:rPr>
              <a:t>) PIVOT</a:t>
            </a:r>
          </a:p>
          <a:p>
            <a:pPr marL="0" indent="0" algn="ctr" eaLnBrk="1" fontAlgn="auto" hangingPunct="1">
              <a:spcAft>
                <a:spcPts val="0"/>
              </a:spcAft>
              <a:buFont typeface="Arial"/>
              <a:buNone/>
              <a:defRPr/>
            </a:pPr>
            <a:r>
              <a:rPr lang="en-US" sz="2200" u="sng" dirty="0">
                <a:solidFill>
                  <a:schemeClr val="tx2">
                    <a:lumMod val="75000"/>
                  </a:schemeClr>
                </a:solidFill>
                <a:latin typeface="+mj-lt"/>
              </a:rPr>
              <a:t>https://rgw.arizona.edu/development/funding-opportunities/search-databases-and-useful-funding-sources/cos-pivot</a:t>
            </a:r>
          </a:p>
          <a:p>
            <a:pPr marL="109537" indent="0" eaLnBrk="1" fontAlgn="auto" hangingPunct="1">
              <a:spcAft>
                <a:spcPts val="0"/>
              </a:spcAft>
              <a:buFont typeface="Wingdings 3" panose="05040102010807070707" pitchFamily="18" charset="2"/>
              <a:buNone/>
              <a:defRPr/>
            </a:pPr>
            <a:endParaRPr lang="en-US" sz="2000" dirty="0">
              <a:solidFill>
                <a:srgbClr val="0070C0"/>
              </a:solidFill>
            </a:endParaRPr>
          </a:p>
          <a:p>
            <a:pPr marL="109537" indent="0" eaLnBrk="1" fontAlgn="auto" hangingPunct="1">
              <a:spcAft>
                <a:spcPts val="0"/>
              </a:spcAft>
              <a:buFont typeface="Wingdings 3" panose="05040102010807070707" pitchFamily="18" charset="2"/>
              <a:buNone/>
              <a:defRPr/>
            </a:pPr>
            <a:endParaRPr lang="en-US" sz="2000" dirty="0"/>
          </a:p>
          <a:p>
            <a:pPr marL="109537" indent="0" eaLnBrk="1" fontAlgn="auto" hangingPunct="1">
              <a:spcAft>
                <a:spcPts val="0"/>
              </a:spcAft>
              <a:buFont typeface="Wingdings 3" panose="05040102010807070707" pitchFamily="18" charset="2"/>
              <a:buNone/>
              <a:defRPr/>
            </a:pPr>
            <a:endParaRPr lang="en-US" dirty="0"/>
          </a:p>
          <a:p>
            <a:pPr marL="109537" indent="0" eaLnBrk="1" fontAlgn="auto" hangingPunct="1">
              <a:spcAft>
                <a:spcPts val="0"/>
              </a:spcAft>
              <a:buFont typeface="Wingdings 3" panose="05040102010807070707" pitchFamily="18" charset="2"/>
              <a:buNone/>
              <a:defRPr/>
            </a:pPr>
            <a:endParaRPr lang="en-US" dirty="0"/>
          </a:p>
          <a:p>
            <a:pPr eaLnBrk="1" fontAlgn="auto" hangingPunct="1">
              <a:spcAft>
                <a:spcPts val="0"/>
              </a:spcAft>
              <a:buFont typeface="Arial"/>
              <a:buChar char="•"/>
              <a:defRPr/>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a:xfrm>
            <a:off x="457200" y="533400"/>
            <a:ext cx="8229600" cy="1417638"/>
          </a:xfrm>
        </p:spPr>
        <p:txBody>
          <a:bodyPr/>
          <a:lstStyle/>
          <a:p>
            <a:pPr eaLnBrk="1" hangingPunct="1"/>
            <a:r>
              <a:rPr lang="en-US" altLang="en-US" sz="3600"/>
              <a:t>Funding Opportunity Announcement (FOA)</a:t>
            </a:r>
          </a:p>
        </p:txBody>
      </p:sp>
      <p:sp>
        <p:nvSpPr>
          <p:cNvPr id="44034" name="Content Placeholder 1">
            <a:extLst>
              <a:ext uri="{FF2B5EF4-FFF2-40B4-BE49-F238E27FC236}">
                <a16:creationId xmlns:a16="http://schemas.microsoft.com/office/drawing/2014/main" id="{E7B69F5A-FDCA-44CB-ADE2-6AC53899EFE7}"/>
              </a:ext>
            </a:extLst>
          </p:cNvPr>
          <p:cNvSpPr>
            <a:spLocks noGrp="1"/>
          </p:cNvSpPr>
          <p:nvPr>
            <p:ph idx="1"/>
          </p:nvPr>
        </p:nvSpPr>
        <p:spPr>
          <a:xfrm>
            <a:off x="457200" y="2057400"/>
            <a:ext cx="8229600" cy="4343400"/>
          </a:xfrm>
        </p:spPr>
        <p:txBody>
          <a:bodyPr rtlCol="0">
            <a:normAutofit fontScale="92500" lnSpcReduction="10000"/>
          </a:bodyPr>
          <a:lstStyle/>
          <a:p>
            <a:pPr eaLnBrk="1" fontAlgn="auto" hangingPunct="1">
              <a:spcAft>
                <a:spcPts val="0"/>
              </a:spcAft>
              <a:buFont typeface="Arial"/>
              <a:buChar char="•"/>
              <a:defRPr/>
            </a:pPr>
            <a:r>
              <a:rPr lang="en-US" altLang="en-US" u="sng" dirty="0">
                <a:solidFill>
                  <a:schemeClr val="tx2">
                    <a:lumMod val="75000"/>
                  </a:schemeClr>
                </a:solidFill>
                <a:latin typeface="Arial" panose="020B0604020202020204" pitchFamily="34" charset="0"/>
                <a:cs typeface="Arial" panose="020B0604020202020204" pitchFamily="34" charset="0"/>
              </a:rPr>
              <a:t>Investigator - Initiated</a:t>
            </a:r>
          </a:p>
          <a:p>
            <a:pPr eaLnBrk="1" fontAlgn="auto" hangingPunct="1">
              <a:spcAft>
                <a:spcPts val="0"/>
              </a:spcAft>
              <a:buFont typeface="Arial"/>
              <a:buChar char="•"/>
              <a:defRPr/>
            </a:pPr>
            <a:r>
              <a:rPr lang="en-US" altLang="en-US" dirty="0">
                <a:solidFill>
                  <a:schemeClr val="tx2">
                    <a:lumMod val="75000"/>
                  </a:schemeClr>
                </a:solidFill>
                <a:latin typeface="Arial" panose="020B0604020202020204" pitchFamily="34" charset="0"/>
                <a:cs typeface="Arial" panose="020B0604020202020204" pitchFamily="34" charset="0"/>
              </a:rPr>
              <a:t>Parent R01 (Clinical Trial NOT Allowed):  PA-19-056</a:t>
            </a:r>
          </a:p>
          <a:p>
            <a:pPr eaLnBrk="1" fontAlgn="auto" hangingPunct="1">
              <a:spcAft>
                <a:spcPts val="0"/>
              </a:spcAft>
              <a:buFont typeface="Arial"/>
              <a:buChar char="•"/>
              <a:defRPr/>
            </a:pPr>
            <a:r>
              <a:rPr lang="en-US" altLang="en-US" dirty="0">
                <a:solidFill>
                  <a:schemeClr val="tx2">
                    <a:lumMod val="75000"/>
                  </a:schemeClr>
                </a:solidFill>
                <a:latin typeface="Arial" panose="020B0604020202020204" pitchFamily="34" charset="0"/>
                <a:cs typeface="Arial" panose="020B0604020202020204" pitchFamily="34" charset="0"/>
              </a:rPr>
              <a:t>Parent R01 (Clinical Trial Required):  PA-19-055</a:t>
            </a:r>
          </a:p>
          <a:p>
            <a:pPr eaLnBrk="1" fontAlgn="auto" hangingPunct="1">
              <a:spcAft>
                <a:spcPts val="0"/>
              </a:spcAft>
              <a:buFont typeface="Arial"/>
              <a:buChar char="•"/>
              <a:defRPr/>
            </a:pPr>
            <a:r>
              <a:rPr lang="en-US" altLang="en-US" dirty="0">
                <a:solidFill>
                  <a:schemeClr val="tx2">
                    <a:lumMod val="75000"/>
                  </a:schemeClr>
                </a:solidFill>
                <a:latin typeface="Arial" panose="020B0604020202020204" pitchFamily="34" charset="0"/>
                <a:cs typeface="Arial" panose="020B0604020202020204" pitchFamily="34" charset="0"/>
              </a:rPr>
              <a:t>Parent R21 (Clinical Trial NOT Allowed:  PA-19-053</a:t>
            </a:r>
          </a:p>
          <a:p>
            <a:pPr eaLnBrk="1" fontAlgn="auto" hangingPunct="1">
              <a:spcAft>
                <a:spcPts val="0"/>
              </a:spcAft>
              <a:buFont typeface="Arial"/>
              <a:buChar char="•"/>
              <a:defRPr/>
            </a:pPr>
            <a:r>
              <a:rPr lang="en-US" altLang="en-US" dirty="0">
                <a:solidFill>
                  <a:schemeClr val="tx2">
                    <a:lumMod val="75000"/>
                  </a:schemeClr>
                </a:solidFill>
                <a:latin typeface="Arial" panose="020B0604020202020204" pitchFamily="34" charset="0"/>
                <a:cs typeface="Arial" panose="020B0604020202020204" pitchFamily="34" charset="0"/>
              </a:rPr>
              <a:t>Parent R21 (Clinical Trial Required): PA-19-054</a:t>
            </a:r>
          </a:p>
          <a:p>
            <a:pPr eaLnBrk="1" fontAlgn="auto" hangingPunct="1">
              <a:spcAft>
                <a:spcPts val="0"/>
              </a:spcAft>
              <a:buFont typeface="Arial"/>
              <a:buChar char="•"/>
              <a:defRPr/>
            </a:pPr>
            <a:r>
              <a:rPr lang="en-US" altLang="en-US" dirty="0">
                <a:solidFill>
                  <a:schemeClr val="tx2">
                    <a:lumMod val="75000"/>
                  </a:schemeClr>
                </a:solidFill>
                <a:latin typeface="Arial" panose="020B0604020202020204" pitchFamily="34" charset="0"/>
                <a:cs typeface="Arial" panose="020B0604020202020204" pitchFamily="34" charset="0"/>
              </a:rPr>
              <a:t>K Awards:  K Kiosk (K for “</a:t>
            </a:r>
            <a:r>
              <a:rPr lang="en-US" altLang="en-US" dirty="0" err="1">
                <a:solidFill>
                  <a:schemeClr val="tx2">
                    <a:lumMod val="75000"/>
                  </a:schemeClr>
                </a:solidFill>
                <a:latin typeface="Arial" panose="020B0604020202020204" pitchFamily="34" charset="0"/>
                <a:cs typeface="Arial" panose="020B0604020202020204" pitchFamily="34" charset="0"/>
              </a:rPr>
              <a:t>C”areer</a:t>
            </a:r>
            <a:r>
              <a:rPr lang="en-US" altLang="en-US" dirty="0">
                <a:solidFill>
                  <a:schemeClr val="tx2">
                    <a:lumMod val="75000"/>
                  </a:schemeClr>
                </a:solidFill>
                <a:latin typeface="Arial" panose="020B0604020202020204" pitchFamily="34" charset="0"/>
                <a:cs typeface="Arial" panose="020B0604020202020204" pitchFamily="34" charset="0"/>
              </a:rPr>
              <a:t>)</a:t>
            </a:r>
          </a:p>
          <a:p>
            <a:pPr marL="0" indent="0" eaLnBrk="1" fontAlgn="auto" hangingPunct="1">
              <a:spcAft>
                <a:spcPts val="0"/>
              </a:spcAft>
              <a:buFont typeface="Arial"/>
              <a:buNone/>
              <a:defRPr/>
            </a:pPr>
            <a:endParaRPr lang="en-US" altLang="en-US" dirty="0">
              <a:solidFill>
                <a:schemeClr val="tx2">
                  <a:lumMod val="75000"/>
                </a:schemeClr>
              </a:solidFill>
              <a:latin typeface="Arial" panose="020B0604020202020204" pitchFamily="34" charset="0"/>
              <a:cs typeface="Arial" panose="020B0604020202020204" pitchFamily="34" charset="0"/>
            </a:endParaRPr>
          </a:p>
          <a:p>
            <a:pPr eaLnBrk="1" fontAlgn="auto" hangingPunct="1">
              <a:spcAft>
                <a:spcPts val="0"/>
              </a:spcAft>
              <a:buFont typeface="Arial"/>
              <a:buChar char="•"/>
              <a:defRPr/>
            </a:pPr>
            <a:r>
              <a:rPr lang="en-US" altLang="en-US" dirty="0">
                <a:solidFill>
                  <a:schemeClr val="tx2">
                    <a:lumMod val="75000"/>
                  </a:schemeClr>
                </a:solidFill>
                <a:latin typeface="Arial" panose="020B0604020202020204" pitchFamily="34" charset="0"/>
                <a:cs typeface="Arial" panose="020B0604020202020204" pitchFamily="34" charset="0"/>
              </a:rPr>
              <a:t>RFA – Request for Funding Announcement</a:t>
            </a:r>
          </a:p>
          <a:p>
            <a:pPr eaLnBrk="1" fontAlgn="auto" hangingPunct="1">
              <a:spcAft>
                <a:spcPts val="0"/>
              </a:spcAft>
              <a:buFont typeface="Arial"/>
              <a:buChar char="•"/>
              <a:defRPr/>
            </a:pPr>
            <a:r>
              <a:rPr lang="en-US" altLang="en-US" dirty="0">
                <a:solidFill>
                  <a:schemeClr val="tx2">
                    <a:lumMod val="75000"/>
                  </a:schemeClr>
                </a:solidFill>
                <a:latin typeface="Arial" panose="020B0604020202020204" pitchFamily="34" charset="0"/>
                <a:cs typeface="Arial" panose="020B0604020202020204" pitchFamily="34" charset="0"/>
              </a:rPr>
              <a:t>PA  –  Program Announcement – NIH topic interest </a:t>
            </a:r>
          </a:p>
          <a:p>
            <a:pPr eaLnBrk="1" fontAlgn="auto" hangingPunct="1">
              <a:spcAft>
                <a:spcPts val="0"/>
              </a:spcAft>
              <a:buFont typeface="Arial"/>
              <a:buChar char="•"/>
              <a:defRPr/>
            </a:pPr>
            <a:r>
              <a:rPr lang="en-US" altLang="en-US" dirty="0">
                <a:solidFill>
                  <a:schemeClr val="tx2">
                    <a:lumMod val="75000"/>
                  </a:schemeClr>
                </a:solidFill>
                <a:latin typeface="Arial" panose="020B0604020202020204" pitchFamily="34" charset="0"/>
                <a:cs typeface="Arial" panose="020B0604020202020204" pitchFamily="34" charset="0"/>
              </a:rPr>
              <a:t>PAR – Program Announcement – special receipt dates</a:t>
            </a:r>
          </a:p>
          <a:p>
            <a:pPr eaLnBrk="1" fontAlgn="auto" hangingPunct="1">
              <a:spcAft>
                <a:spcPts val="0"/>
              </a:spcAft>
              <a:buFont typeface="Arial"/>
              <a:buChar char="•"/>
              <a:defRPr/>
            </a:pPr>
            <a:r>
              <a:rPr lang="en-US" altLang="en-US" dirty="0">
                <a:solidFill>
                  <a:schemeClr val="tx2">
                    <a:lumMod val="75000"/>
                  </a:schemeClr>
                </a:solidFill>
                <a:latin typeface="Arial" panose="020B0604020202020204" pitchFamily="34" charset="0"/>
                <a:cs typeface="Arial" panose="020B0604020202020204" pitchFamily="34" charset="0"/>
              </a:rPr>
              <a:t>RFP – Request for Proposal – single receipt date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a:xfrm>
            <a:off x="457200" y="533400"/>
            <a:ext cx="8229600" cy="1417638"/>
          </a:xfrm>
        </p:spPr>
        <p:txBody>
          <a:bodyPr/>
          <a:lstStyle/>
          <a:p>
            <a:pPr eaLnBrk="1" hangingPunct="1"/>
            <a:r>
              <a:rPr lang="en-US" altLang="en-US" sz="3600"/>
              <a:t>Career Development Awards</a:t>
            </a:r>
          </a:p>
        </p:txBody>
      </p:sp>
      <p:sp>
        <p:nvSpPr>
          <p:cNvPr id="44034" name="Content Placeholder 1">
            <a:extLst>
              <a:ext uri="{FF2B5EF4-FFF2-40B4-BE49-F238E27FC236}">
                <a16:creationId xmlns:a16="http://schemas.microsoft.com/office/drawing/2014/main" id="{E7B69F5A-FDCA-44CB-ADE2-6AC53899EFE7}"/>
              </a:ext>
            </a:extLst>
          </p:cNvPr>
          <p:cNvSpPr>
            <a:spLocks noGrp="1"/>
          </p:cNvSpPr>
          <p:nvPr>
            <p:ph idx="1"/>
          </p:nvPr>
        </p:nvSpPr>
        <p:spPr>
          <a:xfrm>
            <a:off x="457200" y="1600200"/>
            <a:ext cx="8229600" cy="4800600"/>
          </a:xfrm>
        </p:spPr>
        <p:txBody>
          <a:bodyPr rtlCol="0">
            <a:normAutofit/>
          </a:bodyPr>
          <a:lstStyle/>
          <a:p>
            <a:pPr eaLnBrk="1" fontAlgn="auto" hangingPunct="1">
              <a:spcAft>
                <a:spcPts val="0"/>
              </a:spcAft>
              <a:buFont typeface="Arial"/>
              <a:buChar char="•"/>
              <a:defRPr/>
            </a:pPr>
            <a:r>
              <a:rPr lang="en-US" altLang="en-US" sz="2200" dirty="0">
                <a:solidFill>
                  <a:schemeClr val="tx2">
                    <a:lumMod val="75000"/>
                  </a:schemeClr>
                </a:solidFill>
                <a:latin typeface="Arial" panose="020B0604020202020204" pitchFamily="34" charset="0"/>
                <a:cs typeface="Arial" panose="020B0604020202020204" pitchFamily="34" charset="0"/>
              </a:rPr>
              <a:t>Can be Mentored or Independent, or a hybrid</a:t>
            </a:r>
          </a:p>
          <a:p>
            <a:pPr eaLnBrk="1" fontAlgn="auto" hangingPunct="1">
              <a:spcAft>
                <a:spcPts val="0"/>
              </a:spcAft>
              <a:buFont typeface="Arial"/>
              <a:buChar char="•"/>
              <a:defRPr/>
            </a:pPr>
            <a:r>
              <a:rPr lang="en-US" altLang="en-US" sz="2200" dirty="0">
                <a:solidFill>
                  <a:schemeClr val="tx2">
                    <a:lumMod val="75000"/>
                  </a:schemeClr>
                </a:solidFill>
                <a:latin typeface="Arial" panose="020B0604020202020204" pitchFamily="34" charset="0"/>
                <a:cs typeface="Arial" panose="020B0604020202020204" pitchFamily="34" charset="0"/>
              </a:rPr>
              <a:t>Have very specific eligibility requirements </a:t>
            </a:r>
          </a:p>
          <a:p>
            <a:pPr eaLnBrk="1" fontAlgn="auto" hangingPunct="1">
              <a:spcAft>
                <a:spcPts val="0"/>
              </a:spcAft>
              <a:buFont typeface="Arial"/>
              <a:buChar char="•"/>
              <a:defRPr/>
            </a:pPr>
            <a:r>
              <a:rPr lang="en-US" altLang="en-US" sz="2200" dirty="0">
                <a:solidFill>
                  <a:schemeClr val="tx2">
                    <a:lumMod val="75000"/>
                  </a:schemeClr>
                </a:solidFill>
                <a:latin typeface="Arial" panose="020B0604020202020204" pitchFamily="34" charset="0"/>
                <a:cs typeface="Arial" panose="020B0604020202020204" pitchFamily="34" charset="0"/>
              </a:rPr>
              <a:t>Generally require a significant commitment of protected research time: 50% to 75% of total effort</a:t>
            </a:r>
          </a:p>
          <a:p>
            <a:pPr eaLnBrk="1" fontAlgn="auto" hangingPunct="1">
              <a:spcAft>
                <a:spcPts val="0"/>
              </a:spcAft>
              <a:buFont typeface="Arial"/>
              <a:buChar char="•"/>
              <a:defRPr/>
            </a:pPr>
            <a:r>
              <a:rPr lang="en-US" altLang="en-US" sz="2200" dirty="0">
                <a:solidFill>
                  <a:schemeClr val="tx2">
                    <a:lumMod val="75000"/>
                  </a:schemeClr>
                </a:solidFill>
                <a:latin typeface="Arial" panose="020B0604020202020204" pitchFamily="34" charset="0"/>
                <a:cs typeface="Arial" panose="020B0604020202020204" pitchFamily="34" charset="0"/>
              </a:rPr>
              <a:t>Generally support salary for PI up to a cap; no salary support for mentor/other faculty-level collaborators</a:t>
            </a:r>
          </a:p>
          <a:p>
            <a:pPr eaLnBrk="1" fontAlgn="auto" hangingPunct="1">
              <a:spcAft>
                <a:spcPts val="0"/>
              </a:spcAft>
              <a:buFont typeface="Arial"/>
              <a:buChar char="•"/>
              <a:defRPr/>
            </a:pPr>
            <a:r>
              <a:rPr lang="en-US" altLang="en-US" sz="2200" dirty="0">
                <a:solidFill>
                  <a:schemeClr val="tx2">
                    <a:lumMod val="75000"/>
                  </a:schemeClr>
                </a:solidFill>
                <a:latin typeface="Arial" panose="020B0604020202020204" pitchFamily="34" charset="0"/>
                <a:cs typeface="Arial" panose="020B0604020202020204" pitchFamily="34" charset="0"/>
              </a:rPr>
              <a:t>Provide a small amount of funding to support project costs</a:t>
            </a:r>
          </a:p>
          <a:p>
            <a:pPr eaLnBrk="1" fontAlgn="auto" hangingPunct="1">
              <a:spcAft>
                <a:spcPts val="0"/>
              </a:spcAft>
              <a:buFont typeface="Arial"/>
              <a:buChar char="•"/>
              <a:defRPr/>
            </a:pPr>
            <a:r>
              <a:rPr lang="en-US" altLang="en-US" sz="2200" dirty="0">
                <a:solidFill>
                  <a:schemeClr val="tx2">
                    <a:lumMod val="75000"/>
                  </a:schemeClr>
                </a:solidFill>
                <a:latin typeface="Arial" panose="020B0604020202020204" pitchFamily="34" charset="0"/>
                <a:cs typeface="Arial" panose="020B0604020202020204" pitchFamily="34" charset="0"/>
              </a:rPr>
              <a:t>Usually require an institutional commitment of support (additional funding, space, access to resources)</a:t>
            </a:r>
          </a:p>
          <a:p>
            <a:pPr eaLnBrk="1" fontAlgn="auto" hangingPunct="1">
              <a:spcAft>
                <a:spcPts val="0"/>
              </a:spcAft>
              <a:buFont typeface="Arial"/>
              <a:buChar char="•"/>
              <a:defRPr/>
            </a:pPr>
            <a:r>
              <a:rPr lang="en-US" altLang="en-US" sz="2200" dirty="0">
                <a:solidFill>
                  <a:schemeClr val="tx2">
                    <a:lumMod val="75000"/>
                  </a:schemeClr>
                </a:solidFill>
                <a:latin typeface="Arial" panose="020B0604020202020204" pitchFamily="34" charset="0"/>
                <a:cs typeface="Arial" panose="020B0604020202020204" pitchFamily="34" charset="0"/>
              </a:rPr>
              <a:t>Last 2 to 5 years</a:t>
            </a:r>
          </a:p>
          <a:p>
            <a:pPr eaLnBrk="1" fontAlgn="auto" hangingPunct="1">
              <a:spcAft>
                <a:spcPts val="0"/>
              </a:spcAft>
              <a:buFont typeface="Arial"/>
              <a:buChar char="•"/>
              <a:defRPr/>
            </a:pPr>
            <a:r>
              <a:rPr lang="en-US" altLang="en-US" sz="2200" dirty="0">
                <a:solidFill>
                  <a:schemeClr val="tx2">
                    <a:lumMod val="75000"/>
                  </a:schemeClr>
                </a:solidFill>
                <a:latin typeface="Arial" panose="020B0604020202020204" pitchFamily="34" charset="0"/>
                <a:cs typeface="Arial" panose="020B0604020202020204" pitchFamily="34" charset="0"/>
              </a:rPr>
              <a:t>Intended to lead to independent investigator-initiated funded research (R21, R01)</a:t>
            </a:r>
          </a:p>
          <a:p>
            <a:pPr marL="0" indent="0" eaLnBrk="1" fontAlgn="auto" hangingPunct="1">
              <a:spcAft>
                <a:spcPts val="0"/>
              </a:spcAft>
              <a:buFont typeface="Arial" panose="020B0604020202020204" pitchFamily="34" charset="0"/>
              <a:buNone/>
              <a:defRPr/>
            </a:pPr>
            <a:endParaRPr lang="en-US" altLang="en-US" dirty="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a:xfrm>
            <a:off x="457200" y="533400"/>
            <a:ext cx="8229600" cy="1417638"/>
          </a:xfrm>
        </p:spPr>
        <p:txBody>
          <a:bodyPr/>
          <a:lstStyle/>
          <a:p>
            <a:pPr eaLnBrk="1" hangingPunct="1"/>
            <a:r>
              <a:rPr lang="en-US" altLang="en-US" sz="3600"/>
              <a:t>NIH NINR - Specific</a:t>
            </a:r>
          </a:p>
        </p:txBody>
      </p:sp>
      <p:pic>
        <p:nvPicPr>
          <p:cNvPr id="26627"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665288"/>
            <a:ext cx="8229600" cy="4670425"/>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a:xfrm>
            <a:off x="457200" y="609600"/>
            <a:ext cx="8229600" cy="836613"/>
          </a:xfrm>
        </p:spPr>
        <p:txBody>
          <a:bodyPr/>
          <a:lstStyle/>
          <a:p>
            <a:pPr eaLnBrk="1" hangingPunct="1"/>
            <a:r>
              <a:rPr lang="en-US" altLang="en-US" sz="4000"/>
              <a:t>Post-Submission</a:t>
            </a:r>
          </a:p>
        </p:txBody>
      </p:sp>
      <p:sp>
        <p:nvSpPr>
          <p:cNvPr id="2" name="Content Placeholder 1">
            <a:extLst>
              <a:ext uri="{FF2B5EF4-FFF2-40B4-BE49-F238E27FC236}">
                <a16:creationId xmlns:a16="http://schemas.microsoft.com/office/drawing/2014/main" id="{3B9D8E19-92CA-458B-A11A-9E1F4DED0CCD}"/>
              </a:ext>
            </a:extLst>
          </p:cNvPr>
          <p:cNvSpPr>
            <a:spLocks noGrp="1"/>
          </p:cNvSpPr>
          <p:nvPr>
            <p:ph idx="1"/>
          </p:nvPr>
        </p:nvSpPr>
        <p:spPr>
          <a:xfrm>
            <a:off x="457200" y="1981200"/>
            <a:ext cx="8229600" cy="4525963"/>
          </a:xfrm>
        </p:spPr>
        <p:txBody>
          <a:bodyPr rtlCol="0">
            <a:normAutofit lnSpcReduction="10000"/>
          </a:bodyPr>
          <a:lstStyle/>
          <a:p>
            <a:pPr eaLnBrk="1" fontAlgn="auto" hangingPunct="1">
              <a:lnSpc>
                <a:spcPct val="80000"/>
              </a:lnSpc>
              <a:spcAft>
                <a:spcPts val="0"/>
              </a:spcAft>
              <a:buFont typeface="Arial"/>
              <a:buChar char="•"/>
              <a:defRPr/>
            </a:pPr>
            <a:r>
              <a:rPr lang="en-US" dirty="0">
                <a:solidFill>
                  <a:schemeClr val="tx2">
                    <a:lumMod val="75000"/>
                  </a:schemeClr>
                </a:solidFill>
                <a:latin typeface="+mj-lt"/>
              </a:rPr>
              <a:t>What happens next?</a:t>
            </a:r>
          </a:p>
          <a:p>
            <a:pPr lvl="1" eaLnBrk="1" fontAlgn="auto" hangingPunct="1">
              <a:lnSpc>
                <a:spcPct val="80000"/>
              </a:lnSpc>
              <a:spcAft>
                <a:spcPts val="0"/>
              </a:spcAft>
              <a:buFont typeface="Arial"/>
              <a:buChar char="–"/>
              <a:defRPr/>
            </a:pPr>
            <a:r>
              <a:rPr lang="en-US" sz="2000" dirty="0">
                <a:solidFill>
                  <a:schemeClr val="tx2">
                    <a:lumMod val="75000"/>
                  </a:schemeClr>
                </a:solidFill>
                <a:latin typeface="+mj-lt"/>
              </a:rPr>
              <a:t>Hurry up &amp; wait – it will be months before you receive feedback</a:t>
            </a:r>
          </a:p>
          <a:p>
            <a:pPr lvl="1" eaLnBrk="1" fontAlgn="auto" hangingPunct="1">
              <a:lnSpc>
                <a:spcPct val="80000"/>
              </a:lnSpc>
              <a:spcAft>
                <a:spcPts val="0"/>
              </a:spcAft>
              <a:buFont typeface="Arial"/>
              <a:buChar char="–"/>
              <a:defRPr/>
            </a:pPr>
            <a:r>
              <a:rPr lang="en-US" sz="2000" dirty="0">
                <a:solidFill>
                  <a:schemeClr val="tx2">
                    <a:lumMod val="75000"/>
                  </a:schemeClr>
                </a:solidFill>
                <a:latin typeface="+mj-lt"/>
              </a:rPr>
              <a:t>Most awards start 6-9 months after a deadline date, or more</a:t>
            </a:r>
          </a:p>
          <a:p>
            <a:pPr eaLnBrk="1" fontAlgn="auto" hangingPunct="1">
              <a:lnSpc>
                <a:spcPct val="80000"/>
              </a:lnSpc>
              <a:spcAft>
                <a:spcPts val="0"/>
              </a:spcAft>
              <a:buFont typeface="Arial"/>
              <a:buChar char="•"/>
              <a:defRPr/>
            </a:pPr>
            <a:endParaRPr lang="en-US" dirty="0">
              <a:solidFill>
                <a:schemeClr val="tx2">
                  <a:lumMod val="75000"/>
                </a:schemeClr>
              </a:solidFill>
              <a:latin typeface="+mj-lt"/>
            </a:endParaRPr>
          </a:p>
          <a:p>
            <a:pPr eaLnBrk="1" fontAlgn="auto" hangingPunct="1">
              <a:lnSpc>
                <a:spcPct val="80000"/>
              </a:lnSpc>
              <a:spcAft>
                <a:spcPts val="0"/>
              </a:spcAft>
              <a:buFont typeface="Arial"/>
              <a:buChar char="•"/>
              <a:defRPr/>
            </a:pPr>
            <a:r>
              <a:rPr lang="en-US" dirty="0">
                <a:solidFill>
                  <a:schemeClr val="tx2">
                    <a:lumMod val="75000"/>
                  </a:schemeClr>
                </a:solidFill>
                <a:latin typeface="+mj-lt"/>
              </a:rPr>
              <a:t>Peer review comments</a:t>
            </a:r>
          </a:p>
          <a:p>
            <a:pPr eaLnBrk="1" fontAlgn="auto" hangingPunct="1">
              <a:lnSpc>
                <a:spcPct val="80000"/>
              </a:lnSpc>
              <a:spcAft>
                <a:spcPts val="0"/>
              </a:spcAft>
              <a:buFont typeface="Arial"/>
              <a:buChar char="•"/>
              <a:defRPr/>
            </a:pPr>
            <a:endParaRPr lang="en-US" dirty="0">
              <a:solidFill>
                <a:schemeClr val="tx2">
                  <a:lumMod val="75000"/>
                </a:schemeClr>
              </a:solidFill>
              <a:latin typeface="+mj-lt"/>
            </a:endParaRPr>
          </a:p>
          <a:p>
            <a:pPr eaLnBrk="1" fontAlgn="auto" hangingPunct="1">
              <a:lnSpc>
                <a:spcPct val="80000"/>
              </a:lnSpc>
              <a:spcAft>
                <a:spcPts val="0"/>
              </a:spcAft>
              <a:buFont typeface="Arial"/>
              <a:buChar char="•"/>
              <a:defRPr/>
            </a:pPr>
            <a:r>
              <a:rPr lang="en-US" dirty="0">
                <a:solidFill>
                  <a:schemeClr val="tx2">
                    <a:lumMod val="75000"/>
                  </a:schemeClr>
                </a:solidFill>
                <a:latin typeface="+mj-lt"/>
              </a:rPr>
              <a:t>If your proposal is in a fundable range:</a:t>
            </a:r>
          </a:p>
          <a:p>
            <a:pPr lvl="1" eaLnBrk="1" fontAlgn="auto" hangingPunct="1">
              <a:lnSpc>
                <a:spcPct val="80000"/>
              </a:lnSpc>
              <a:spcAft>
                <a:spcPts val="0"/>
              </a:spcAft>
              <a:buFont typeface="Arial"/>
              <a:buChar char="–"/>
              <a:defRPr/>
            </a:pPr>
            <a:r>
              <a:rPr lang="en-US" sz="2000" dirty="0">
                <a:solidFill>
                  <a:schemeClr val="tx2">
                    <a:lumMod val="75000"/>
                  </a:schemeClr>
                </a:solidFill>
                <a:latin typeface="+mj-lt"/>
              </a:rPr>
              <a:t>Additional information may be required </a:t>
            </a:r>
          </a:p>
          <a:p>
            <a:pPr lvl="1" eaLnBrk="1" fontAlgn="auto" hangingPunct="1">
              <a:lnSpc>
                <a:spcPct val="80000"/>
              </a:lnSpc>
              <a:spcAft>
                <a:spcPts val="0"/>
              </a:spcAft>
              <a:buFont typeface="Arial"/>
              <a:buChar char="–"/>
              <a:defRPr/>
            </a:pPr>
            <a:r>
              <a:rPr lang="en-US" sz="2000" dirty="0">
                <a:solidFill>
                  <a:schemeClr val="tx2">
                    <a:lumMod val="75000"/>
                  </a:schemeClr>
                </a:solidFill>
                <a:latin typeface="+mj-lt"/>
              </a:rPr>
              <a:t>Budget numbers are settled</a:t>
            </a:r>
          </a:p>
          <a:p>
            <a:pPr lvl="1" eaLnBrk="1" fontAlgn="auto" hangingPunct="1">
              <a:lnSpc>
                <a:spcPct val="80000"/>
              </a:lnSpc>
              <a:spcAft>
                <a:spcPts val="0"/>
              </a:spcAft>
              <a:buFont typeface="Arial"/>
              <a:buChar char="–"/>
              <a:defRPr/>
            </a:pPr>
            <a:r>
              <a:rPr lang="en-US" sz="2000" dirty="0">
                <a:solidFill>
                  <a:schemeClr val="tx2">
                    <a:lumMod val="75000"/>
                  </a:schemeClr>
                </a:solidFill>
                <a:latin typeface="+mj-lt"/>
              </a:rPr>
              <a:t>Submit protocols to IRB EARLY; missing approvals will delay your award.  If you wait for the Just-in-Time request you will be LATE</a:t>
            </a:r>
          </a:p>
          <a:p>
            <a:pPr eaLnBrk="1" fontAlgn="auto" hangingPunct="1">
              <a:lnSpc>
                <a:spcPct val="80000"/>
              </a:lnSpc>
              <a:spcAft>
                <a:spcPts val="0"/>
              </a:spcAft>
              <a:buFont typeface="Arial"/>
              <a:buChar char="•"/>
              <a:defRPr/>
            </a:pPr>
            <a:endParaRPr lang="en-US" dirty="0">
              <a:solidFill>
                <a:schemeClr val="tx2">
                  <a:lumMod val="75000"/>
                </a:schemeClr>
              </a:solidFill>
              <a:latin typeface="+mj-lt"/>
            </a:endParaRPr>
          </a:p>
          <a:p>
            <a:pPr eaLnBrk="1" fontAlgn="auto" hangingPunct="1">
              <a:lnSpc>
                <a:spcPct val="80000"/>
              </a:lnSpc>
              <a:spcAft>
                <a:spcPts val="0"/>
              </a:spcAft>
              <a:buFont typeface="Arial"/>
              <a:buChar char="•"/>
              <a:defRPr/>
            </a:pPr>
            <a:r>
              <a:rPr lang="en-US" dirty="0">
                <a:solidFill>
                  <a:schemeClr val="tx2">
                    <a:lumMod val="75000"/>
                  </a:schemeClr>
                </a:solidFill>
                <a:latin typeface="+mj-lt"/>
              </a:rPr>
              <a:t>Award documents are sent to Sponsored Projects</a:t>
            </a:r>
          </a:p>
          <a:p>
            <a:pPr lvl="1" eaLnBrk="1" fontAlgn="auto" hangingPunct="1">
              <a:lnSpc>
                <a:spcPct val="80000"/>
              </a:lnSpc>
              <a:spcAft>
                <a:spcPts val="0"/>
              </a:spcAft>
              <a:buFont typeface="Arial"/>
              <a:buChar char="–"/>
              <a:defRPr/>
            </a:pPr>
            <a:r>
              <a:rPr lang="en-US" sz="2000" dirty="0">
                <a:solidFill>
                  <a:schemeClr val="tx2">
                    <a:lumMod val="75000"/>
                  </a:schemeClr>
                </a:solidFill>
                <a:latin typeface="+mj-lt"/>
              </a:rPr>
              <a:t>You can begin spending on the project as of the start date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291" y="0"/>
            <a:ext cx="7772400" cy="1640482"/>
          </a:xfrm>
        </p:spPr>
        <p:txBody>
          <a:bodyPr>
            <a:normAutofit/>
          </a:bodyPr>
          <a:lstStyle/>
          <a:p>
            <a:r>
              <a:rPr lang="en-US" sz="2800" dirty="0"/>
              <a:t>Intent to Submit (ITS) Form</a:t>
            </a:r>
            <a:br>
              <a:rPr lang="en-US" sz="2800" dirty="0"/>
            </a:br>
            <a:r>
              <a:rPr lang="en-US" sz="2400" b="0" dirty="0"/>
              <a:t>(6 – 8 Weeks Prior to Deadline)</a:t>
            </a:r>
            <a:endParaRPr lang="en-US" sz="2800" b="0" dirty="0"/>
          </a:p>
        </p:txBody>
      </p:sp>
      <p:sp>
        <p:nvSpPr>
          <p:cNvPr id="7" name="Content Placeholder 6"/>
          <p:cNvSpPr>
            <a:spLocks noGrp="1"/>
          </p:cNvSpPr>
          <p:nvPr>
            <p:ph idx="1"/>
          </p:nvPr>
        </p:nvSpPr>
        <p:spPr>
          <a:xfrm>
            <a:off x="950387" y="2170226"/>
            <a:ext cx="7186849" cy="3824174"/>
          </a:xfrm>
        </p:spPr>
        <p:txBody>
          <a:bodyPr>
            <a:noAutofit/>
          </a:bodyPr>
          <a:lstStyle/>
          <a:p>
            <a:pPr marL="0" lvl="0" indent="0">
              <a:buNone/>
              <a:defRPr/>
            </a:pPr>
            <a:r>
              <a:rPr lang="en-US" sz="1800" dirty="0">
                <a:solidFill>
                  <a:schemeClr val="tx1"/>
                </a:solidFill>
              </a:rPr>
              <a:t>ORS</a:t>
            </a:r>
          </a:p>
          <a:p>
            <a:pPr>
              <a:defRPr/>
            </a:pPr>
            <a:r>
              <a:rPr lang="en-US" sz="1800" dirty="0">
                <a:solidFill>
                  <a:schemeClr val="tx1"/>
                </a:solidFill>
              </a:rPr>
              <a:t>Help with Grant Application</a:t>
            </a:r>
          </a:p>
          <a:p>
            <a:pPr>
              <a:defRPr/>
            </a:pPr>
            <a:r>
              <a:rPr lang="en-US" sz="1800" dirty="0">
                <a:solidFill>
                  <a:schemeClr val="tx1"/>
                </a:solidFill>
              </a:rPr>
              <a:t>Arrange for Pre-Review</a:t>
            </a:r>
          </a:p>
          <a:p>
            <a:pPr>
              <a:defRPr/>
            </a:pPr>
            <a:r>
              <a:rPr lang="en-US" sz="1800" dirty="0">
                <a:solidFill>
                  <a:schemeClr val="tx1"/>
                </a:solidFill>
              </a:rPr>
              <a:t>Advocate for CON Faculty</a:t>
            </a:r>
          </a:p>
          <a:p>
            <a:pPr>
              <a:defRPr/>
            </a:pPr>
            <a:r>
              <a:rPr lang="en-US" sz="1800" dirty="0">
                <a:solidFill>
                  <a:schemeClr val="tx1"/>
                </a:solidFill>
              </a:rPr>
              <a:t>CON Approval (Division and College)</a:t>
            </a:r>
          </a:p>
          <a:p>
            <a:pPr marL="0" lvl="0" indent="0">
              <a:buNone/>
              <a:defRPr/>
            </a:pPr>
            <a:endParaRPr lang="en-US" sz="1800" dirty="0">
              <a:solidFill>
                <a:schemeClr val="tx1"/>
              </a:solidFill>
            </a:endParaRPr>
          </a:p>
          <a:p>
            <a:pPr marL="0" lvl="0" indent="0">
              <a:buNone/>
              <a:defRPr/>
            </a:pPr>
            <a:r>
              <a:rPr lang="en-US" sz="1800" dirty="0">
                <a:solidFill>
                  <a:schemeClr val="tx1"/>
                </a:solidFill>
              </a:rPr>
              <a:t>UAHS ADMINISTRATION (PREAWARD)</a:t>
            </a:r>
          </a:p>
          <a:p>
            <a:pPr>
              <a:defRPr/>
            </a:pPr>
            <a:r>
              <a:rPr lang="en-US" sz="1800" dirty="0">
                <a:solidFill>
                  <a:schemeClr val="tx1"/>
                </a:solidFill>
              </a:rPr>
              <a:t>Plan for Submission</a:t>
            </a:r>
          </a:p>
          <a:p>
            <a:pPr>
              <a:defRPr/>
            </a:pPr>
            <a:r>
              <a:rPr lang="en-US" sz="1800" dirty="0">
                <a:solidFill>
                  <a:schemeClr val="tx1"/>
                </a:solidFill>
              </a:rPr>
              <a:t>Generate Proposal Checklist</a:t>
            </a:r>
          </a:p>
          <a:p>
            <a:pPr marL="0" lvl="0" indent="0">
              <a:buNone/>
              <a:defRPr/>
            </a:pPr>
            <a:endParaRPr lang="en-US" sz="1800" dirty="0"/>
          </a:p>
          <a:p>
            <a:endParaRPr lang="en-US" sz="1800" dirty="0"/>
          </a:p>
        </p:txBody>
      </p:sp>
      <p:sp>
        <p:nvSpPr>
          <p:cNvPr id="8" name="Content Placeholder 7"/>
          <p:cNvSpPr>
            <a:spLocks noGrp="1"/>
          </p:cNvSpPr>
          <p:nvPr>
            <p:ph idx="4294967295"/>
          </p:nvPr>
        </p:nvSpPr>
        <p:spPr>
          <a:xfrm>
            <a:off x="930172" y="1640482"/>
            <a:ext cx="3845859" cy="353163"/>
          </a:xfrm>
          <a:prstGeom prst="rect">
            <a:avLst/>
          </a:prstGeom>
        </p:spPr>
        <p:txBody>
          <a:bodyPr>
            <a:normAutofit fontScale="92500" lnSpcReduction="10000"/>
          </a:bodyPr>
          <a:lstStyle/>
          <a:p>
            <a:pPr marL="0" indent="0" algn="l">
              <a:buNone/>
            </a:pPr>
            <a:r>
              <a:rPr lang="en-US" dirty="0">
                <a:solidFill>
                  <a:srgbClr val="AB0520"/>
                </a:solidFill>
              </a:rPr>
              <a:t>ITS PURPOSE</a:t>
            </a:r>
          </a:p>
        </p:txBody>
      </p:sp>
    </p:spTree>
    <p:extLst>
      <p:ext uri="{BB962C8B-B14F-4D97-AF65-F5344CB8AC3E}">
        <p14:creationId xmlns:p14="http://schemas.microsoft.com/office/powerpoint/2010/main" val="623846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a:xfrm>
            <a:off x="457200" y="876300"/>
            <a:ext cx="8229600" cy="836613"/>
          </a:xfrm>
        </p:spPr>
        <p:txBody>
          <a:bodyPr/>
          <a:lstStyle/>
          <a:p>
            <a:pPr eaLnBrk="1" hangingPunct="1"/>
            <a:r>
              <a:rPr lang="en-US" altLang="en-US" sz="4400"/>
              <a:t>Grant Award</a:t>
            </a:r>
          </a:p>
        </p:txBody>
      </p:sp>
      <p:sp>
        <p:nvSpPr>
          <p:cNvPr id="2" name="Content Placeholder 1">
            <a:extLst>
              <a:ext uri="{FF2B5EF4-FFF2-40B4-BE49-F238E27FC236}">
                <a16:creationId xmlns:a16="http://schemas.microsoft.com/office/drawing/2014/main" id="{37CC07A5-B056-41EC-8B4E-28D34AD04316}"/>
              </a:ext>
            </a:extLst>
          </p:cNvPr>
          <p:cNvSpPr>
            <a:spLocks noGrp="1"/>
          </p:cNvSpPr>
          <p:nvPr>
            <p:ph idx="1"/>
          </p:nvPr>
        </p:nvSpPr>
        <p:spPr/>
        <p:txBody>
          <a:bodyPr rtlCol="0">
            <a:normAutofit/>
          </a:bodyPr>
          <a:lstStyle/>
          <a:p>
            <a:pPr eaLnBrk="1" fontAlgn="auto" hangingPunct="1">
              <a:spcAft>
                <a:spcPts val="0"/>
              </a:spcAft>
              <a:buFont typeface="Arial"/>
              <a:buChar char="•"/>
              <a:defRPr/>
            </a:pPr>
            <a:r>
              <a:rPr lang="en-US" dirty="0">
                <a:solidFill>
                  <a:schemeClr val="tx2">
                    <a:lumMod val="75000"/>
                  </a:schemeClr>
                </a:solidFill>
                <a:latin typeface="+mj-lt"/>
              </a:rPr>
              <a:t>Grants are awarded to the applicant institution, not the individual PI</a:t>
            </a:r>
          </a:p>
          <a:p>
            <a:pPr eaLnBrk="1" fontAlgn="auto" hangingPunct="1">
              <a:spcAft>
                <a:spcPts val="0"/>
              </a:spcAft>
              <a:buFont typeface="Arial"/>
              <a:buChar char="•"/>
              <a:defRPr/>
            </a:pPr>
            <a:endParaRPr lang="en-US" dirty="0">
              <a:solidFill>
                <a:schemeClr val="tx2">
                  <a:lumMod val="75000"/>
                </a:schemeClr>
              </a:solidFill>
              <a:latin typeface="+mj-lt"/>
            </a:endParaRPr>
          </a:p>
          <a:p>
            <a:pPr eaLnBrk="1" fontAlgn="auto" hangingPunct="1">
              <a:spcAft>
                <a:spcPts val="0"/>
              </a:spcAft>
              <a:buFont typeface="Arial"/>
              <a:buChar char="•"/>
              <a:defRPr/>
            </a:pPr>
            <a:r>
              <a:rPr lang="en-US" dirty="0">
                <a:solidFill>
                  <a:schemeClr val="tx2">
                    <a:lumMod val="75000"/>
                  </a:schemeClr>
                </a:solidFill>
                <a:latin typeface="+mj-lt"/>
              </a:rPr>
              <a:t>Not official until Notice of Grant Award (NOA) is received or contract/subcontract is fully executed</a:t>
            </a:r>
          </a:p>
          <a:p>
            <a:pPr marL="109537" indent="0" eaLnBrk="1" fontAlgn="auto" hangingPunct="1">
              <a:spcAft>
                <a:spcPts val="0"/>
              </a:spcAft>
              <a:buFont typeface="Wingdings 3" panose="05040102010807070707" pitchFamily="18" charset="2"/>
              <a:buNone/>
              <a:defRPr/>
            </a:pPr>
            <a:endParaRPr lang="en-US" dirty="0">
              <a:solidFill>
                <a:schemeClr val="tx2">
                  <a:lumMod val="75000"/>
                </a:schemeClr>
              </a:solidFill>
              <a:latin typeface="+mj-lt"/>
            </a:endParaRPr>
          </a:p>
          <a:p>
            <a:pPr eaLnBrk="1" fontAlgn="auto" hangingPunct="1">
              <a:spcAft>
                <a:spcPts val="0"/>
              </a:spcAft>
              <a:buFont typeface="Arial"/>
              <a:buChar char="•"/>
              <a:defRPr/>
            </a:pPr>
            <a:r>
              <a:rPr lang="en-US" dirty="0">
                <a:solidFill>
                  <a:schemeClr val="tx2">
                    <a:lumMod val="75000"/>
                  </a:schemeClr>
                </a:solidFill>
                <a:latin typeface="+mj-lt"/>
              </a:rPr>
              <a:t>Read NOA carefully for restrictions; must be in compliance </a:t>
            </a:r>
            <a:r>
              <a:rPr lang="en-US" u="sng" dirty="0">
                <a:solidFill>
                  <a:schemeClr val="tx2">
                    <a:lumMod val="75000"/>
                  </a:schemeClr>
                </a:solidFill>
                <a:latin typeface="+mj-lt"/>
              </a:rPr>
              <a:t>throughout the life of the grant.</a:t>
            </a:r>
            <a:r>
              <a:rPr lang="en-US" dirty="0">
                <a:solidFill>
                  <a:schemeClr val="tx2">
                    <a:lumMod val="75000"/>
                  </a:schemeClr>
                </a:solidFill>
                <a:latin typeface="+mj-lt"/>
              </a:rPr>
              <a:t>  This includes reporting on Key Personnel, prior approval for effort changes, etc.  </a:t>
            </a:r>
            <a:endParaRPr lang="en-US" u="sng" dirty="0">
              <a:solidFill>
                <a:schemeClr val="tx2">
                  <a:lumMod val="75000"/>
                </a:schemeClr>
              </a:solidFill>
              <a:latin typeface="+mj-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title"/>
          </p:nvPr>
        </p:nvSpPr>
        <p:spPr>
          <a:xfrm>
            <a:off x="457200" y="876300"/>
            <a:ext cx="8229600" cy="836613"/>
          </a:xfrm>
        </p:spPr>
        <p:txBody>
          <a:bodyPr/>
          <a:lstStyle/>
          <a:p>
            <a:pPr eaLnBrk="1" hangingPunct="1"/>
            <a:r>
              <a:rPr lang="en-US" altLang="en-US" sz="4000"/>
              <a:t>During the Award</a:t>
            </a:r>
          </a:p>
        </p:txBody>
      </p:sp>
      <p:sp>
        <p:nvSpPr>
          <p:cNvPr id="47106" name="Content Placeholder 1">
            <a:extLst>
              <a:ext uri="{FF2B5EF4-FFF2-40B4-BE49-F238E27FC236}">
                <a16:creationId xmlns:a16="http://schemas.microsoft.com/office/drawing/2014/main" id="{4C068A02-6D3D-4866-AB6B-BD71EC029EE1}"/>
              </a:ext>
            </a:extLst>
          </p:cNvPr>
          <p:cNvSpPr>
            <a:spLocks noGrp="1"/>
          </p:cNvSpPr>
          <p:nvPr>
            <p:ph idx="1"/>
          </p:nvPr>
        </p:nvSpPr>
        <p:spPr>
          <a:xfrm>
            <a:off x="457200" y="1712913"/>
            <a:ext cx="8229600" cy="4687887"/>
          </a:xfrm>
        </p:spPr>
        <p:txBody>
          <a:bodyPr rtlCol="0">
            <a:normAutofit lnSpcReduction="10000"/>
          </a:bodyPr>
          <a:lstStyle/>
          <a:p>
            <a:pPr eaLnBrk="1" fontAlgn="auto" hangingPunct="1">
              <a:lnSpc>
                <a:spcPct val="80000"/>
              </a:lnSpc>
              <a:spcAft>
                <a:spcPts val="0"/>
              </a:spcAft>
              <a:buFont typeface="Arial"/>
              <a:buChar char="•"/>
              <a:defRPr/>
            </a:pPr>
            <a:r>
              <a:rPr lang="en-US" dirty="0">
                <a:solidFill>
                  <a:schemeClr val="tx2">
                    <a:lumMod val="75000"/>
                  </a:schemeClr>
                </a:solidFill>
                <a:latin typeface="+mj-lt"/>
              </a:rPr>
              <a:t>Sponsored Projects</a:t>
            </a:r>
          </a:p>
          <a:p>
            <a:pPr lvl="1" eaLnBrk="1" fontAlgn="auto" hangingPunct="1">
              <a:lnSpc>
                <a:spcPct val="80000"/>
              </a:lnSpc>
              <a:spcAft>
                <a:spcPts val="0"/>
              </a:spcAft>
              <a:buFont typeface="Arial"/>
              <a:buChar char="–"/>
              <a:defRPr/>
            </a:pPr>
            <a:r>
              <a:rPr lang="en-US" sz="2000" dirty="0">
                <a:solidFill>
                  <a:schemeClr val="tx2">
                    <a:lumMod val="75000"/>
                  </a:schemeClr>
                </a:solidFill>
                <a:latin typeface="+mj-lt"/>
              </a:rPr>
              <a:t>Prepares financial reports / invoices</a:t>
            </a:r>
          </a:p>
          <a:p>
            <a:pPr lvl="1" eaLnBrk="1" fontAlgn="auto" hangingPunct="1">
              <a:lnSpc>
                <a:spcPct val="80000"/>
              </a:lnSpc>
              <a:spcAft>
                <a:spcPts val="0"/>
              </a:spcAft>
              <a:buFont typeface="Arial"/>
              <a:buChar char="–"/>
              <a:defRPr/>
            </a:pPr>
            <a:r>
              <a:rPr lang="en-US" sz="2000" dirty="0">
                <a:solidFill>
                  <a:schemeClr val="tx2">
                    <a:lumMod val="75000"/>
                  </a:schemeClr>
                </a:solidFill>
                <a:latin typeface="+mj-lt"/>
              </a:rPr>
              <a:t>Monitors account / deposits cash</a:t>
            </a:r>
          </a:p>
          <a:p>
            <a:pPr lvl="1" eaLnBrk="1" fontAlgn="auto" hangingPunct="1">
              <a:lnSpc>
                <a:spcPct val="80000"/>
              </a:lnSpc>
              <a:spcAft>
                <a:spcPts val="0"/>
              </a:spcAft>
              <a:buFont typeface="Arial"/>
              <a:buChar char="–"/>
              <a:defRPr/>
            </a:pPr>
            <a:r>
              <a:rPr lang="en-US" sz="2000" dirty="0">
                <a:solidFill>
                  <a:schemeClr val="tx2">
                    <a:lumMod val="75000"/>
                  </a:schemeClr>
                </a:solidFill>
                <a:latin typeface="+mj-lt"/>
              </a:rPr>
              <a:t>Assists PI and department with cost </a:t>
            </a:r>
            <a:r>
              <a:rPr lang="en-US" sz="2000" dirty="0" err="1">
                <a:solidFill>
                  <a:schemeClr val="tx2">
                    <a:lumMod val="75000"/>
                  </a:schemeClr>
                </a:solidFill>
                <a:latin typeface="+mj-lt"/>
              </a:rPr>
              <a:t>allowability</a:t>
            </a:r>
            <a:r>
              <a:rPr lang="en-US" sz="2000" dirty="0">
                <a:solidFill>
                  <a:schemeClr val="tx2">
                    <a:lumMod val="75000"/>
                  </a:schemeClr>
                </a:solidFill>
                <a:latin typeface="+mj-lt"/>
              </a:rPr>
              <a:t> questions*</a:t>
            </a:r>
          </a:p>
          <a:p>
            <a:pPr lvl="1" eaLnBrk="1" fontAlgn="auto" hangingPunct="1">
              <a:lnSpc>
                <a:spcPct val="80000"/>
              </a:lnSpc>
              <a:spcAft>
                <a:spcPts val="0"/>
              </a:spcAft>
              <a:buFont typeface="Arial"/>
              <a:buChar char="–"/>
              <a:defRPr/>
            </a:pPr>
            <a:r>
              <a:rPr lang="en-US" sz="2000" dirty="0">
                <a:solidFill>
                  <a:schemeClr val="tx2">
                    <a:lumMod val="75000"/>
                  </a:schemeClr>
                </a:solidFill>
                <a:latin typeface="+mj-lt"/>
              </a:rPr>
              <a:t>Assists PI and department with sponsor regulation questions*</a:t>
            </a:r>
          </a:p>
          <a:p>
            <a:pPr eaLnBrk="1" fontAlgn="auto" hangingPunct="1">
              <a:lnSpc>
                <a:spcPct val="80000"/>
              </a:lnSpc>
              <a:spcAft>
                <a:spcPts val="0"/>
              </a:spcAft>
              <a:buFont typeface="Arial"/>
              <a:buChar char="•"/>
              <a:defRPr/>
            </a:pPr>
            <a:endParaRPr lang="en-US" dirty="0">
              <a:solidFill>
                <a:schemeClr val="tx2">
                  <a:lumMod val="75000"/>
                </a:schemeClr>
              </a:solidFill>
              <a:latin typeface="+mj-lt"/>
            </a:endParaRPr>
          </a:p>
          <a:p>
            <a:pPr eaLnBrk="1" fontAlgn="auto" hangingPunct="1">
              <a:lnSpc>
                <a:spcPct val="80000"/>
              </a:lnSpc>
              <a:spcAft>
                <a:spcPts val="0"/>
              </a:spcAft>
              <a:buFont typeface="Arial"/>
              <a:buChar char="•"/>
              <a:defRPr/>
            </a:pPr>
            <a:r>
              <a:rPr lang="en-US" dirty="0">
                <a:solidFill>
                  <a:schemeClr val="tx2">
                    <a:lumMod val="75000"/>
                  </a:schemeClr>
                </a:solidFill>
                <a:latin typeface="+mj-lt"/>
              </a:rPr>
              <a:t>The PI</a:t>
            </a:r>
          </a:p>
          <a:p>
            <a:pPr lvl="1" eaLnBrk="1" fontAlgn="auto" hangingPunct="1">
              <a:lnSpc>
                <a:spcPct val="80000"/>
              </a:lnSpc>
              <a:spcAft>
                <a:spcPts val="0"/>
              </a:spcAft>
              <a:buFont typeface="Arial"/>
              <a:buChar char="–"/>
              <a:defRPr/>
            </a:pPr>
            <a:r>
              <a:rPr lang="en-US" sz="2000" dirty="0">
                <a:solidFill>
                  <a:schemeClr val="tx2">
                    <a:lumMod val="75000"/>
                  </a:schemeClr>
                </a:solidFill>
                <a:latin typeface="+mj-lt"/>
              </a:rPr>
              <a:t>Oversees the proposed work</a:t>
            </a:r>
          </a:p>
          <a:p>
            <a:pPr lvl="1" eaLnBrk="1" fontAlgn="auto" hangingPunct="1">
              <a:lnSpc>
                <a:spcPct val="80000"/>
              </a:lnSpc>
              <a:spcAft>
                <a:spcPts val="0"/>
              </a:spcAft>
              <a:buFont typeface="Arial"/>
              <a:buChar char="–"/>
              <a:defRPr/>
            </a:pPr>
            <a:r>
              <a:rPr lang="en-US" sz="2000" dirty="0">
                <a:solidFill>
                  <a:schemeClr val="tx2">
                    <a:lumMod val="75000"/>
                  </a:schemeClr>
                </a:solidFill>
                <a:latin typeface="+mj-lt"/>
              </a:rPr>
              <a:t>Prepares technical/progress reports*</a:t>
            </a:r>
          </a:p>
          <a:p>
            <a:pPr lvl="1" eaLnBrk="1" fontAlgn="auto" hangingPunct="1">
              <a:lnSpc>
                <a:spcPct val="80000"/>
              </a:lnSpc>
              <a:spcAft>
                <a:spcPts val="0"/>
              </a:spcAft>
              <a:buFont typeface="Arial"/>
              <a:buChar char="–"/>
              <a:defRPr/>
            </a:pPr>
            <a:r>
              <a:rPr lang="en-US" sz="2000" dirty="0">
                <a:solidFill>
                  <a:schemeClr val="tx2">
                    <a:lumMod val="75000"/>
                  </a:schemeClr>
                </a:solidFill>
                <a:latin typeface="+mj-lt"/>
              </a:rPr>
              <a:t>Monitors expenditures</a:t>
            </a:r>
            <a:endParaRPr lang="en-US" sz="1600" dirty="0">
              <a:solidFill>
                <a:schemeClr val="tx2">
                  <a:lumMod val="75000"/>
                </a:schemeClr>
              </a:solidFill>
              <a:latin typeface="+mj-lt"/>
            </a:endParaRPr>
          </a:p>
          <a:p>
            <a:pPr eaLnBrk="1" fontAlgn="auto" hangingPunct="1">
              <a:lnSpc>
                <a:spcPct val="80000"/>
              </a:lnSpc>
              <a:spcAft>
                <a:spcPts val="0"/>
              </a:spcAft>
              <a:buFont typeface="Arial"/>
              <a:buChar char="•"/>
              <a:defRPr/>
            </a:pPr>
            <a:endParaRPr lang="en-US" dirty="0">
              <a:solidFill>
                <a:schemeClr val="tx2">
                  <a:lumMod val="75000"/>
                </a:schemeClr>
              </a:solidFill>
              <a:latin typeface="+mj-lt"/>
            </a:endParaRPr>
          </a:p>
          <a:p>
            <a:pPr eaLnBrk="1" fontAlgn="auto" hangingPunct="1">
              <a:lnSpc>
                <a:spcPct val="80000"/>
              </a:lnSpc>
              <a:spcAft>
                <a:spcPts val="0"/>
              </a:spcAft>
              <a:buFont typeface="Arial"/>
              <a:buChar char="•"/>
              <a:defRPr/>
            </a:pPr>
            <a:r>
              <a:rPr lang="en-US" dirty="0">
                <a:solidFill>
                  <a:schemeClr val="tx2">
                    <a:lumMod val="75000"/>
                  </a:schemeClr>
                </a:solidFill>
                <a:latin typeface="+mj-lt"/>
              </a:rPr>
              <a:t>The PI’s department</a:t>
            </a:r>
          </a:p>
          <a:p>
            <a:pPr lvl="1" eaLnBrk="1" fontAlgn="auto" hangingPunct="1">
              <a:lnSpc>
                <a:spcPct val="80000"/>
              </a:lnSpc>
              <a:spcAft>
                <a:spcPts val="0"/>
              </a:spcAft>
              <a:buFont typeface="Arial"/>
              <a:buChar char="–"/>
              <a:defRPr/>
            </a:pPr>
            <a:r>
              <a:rPr lang="en-US" sz="2000" dirty="0">
                <a:solidFill>
                  <a:schemeClr val="tx2">
                    <a:lumMod val="75000"/>
                  </a:schemeClr>
                </a:solidFill>
                <a:latin typeface="+mj-lt"/>
              </a:rPr>
              <a:t>Works with SPCS on expenditure </a:t>
            </a:r>
            <a:r>
              <a:rPr lang="en-US" sz="2000" dirty="0" err="1">
                <a:solidFill>
                  <a:schemeClr val="tx2">
                    <a:lumMod val="75000"/>
                  </a:schemeClr>
                </a:solidFill>
                <a:latin typeface="+mj-lt"/>
              </a:rPr>
              <a:t>allowability</a:t>
            </a:r>
            <a:endParaRPr lang="en-US" sz="2000" dirty="0">
              <a:solidFill>
                <a:schemeClr val="tx2">
                  <a:lumMod val="75000"/>
                </a:schemeClr>
              </a:solidFill>
              <a:latin typeface="+mj-lt"/>
            </a:endParaRPr>
          </a:p>
          <a:p>
            <a:pPr lvl="1" eaLnBrk="1" fontAlgn="auto" hangingPunct="1">
              <a:lnSpc>
                <a:spcPct val="80000"/>
              </a:lnSpc>
              <a:spcAft>
                <a:spcPts val="0"/>
              </a:spcAft>
              <a:buFont typeface="Arial"/>
              <a:buChar char="–"/>
              <a:defRPr/>
            </a:pPr>
            <a:r>
              <a:rPr lang="en-US" sz="2000" dirty="0">
                <a:solidFill>
                  <a:schemeClr val="tx2">
                    <a:lumMod val="75000"/>
                  </a:schemeClr>
                </a:solidFill>
                <a:latin typeface="+mj-lt"/>
              </a:rPr>
              <a:t>Prepares requisition documents to make purchases</a:t>
            </a:r>
          </a:p>
          <a:p>
            <a:pPr lvl="1" eaLnBrk="1" fontAlgn="auto" hangingPunct="1">
              <a:lnSpc>
                <a:spcPct val="80000"/>
              </a:lnSpc>
              <a:spcAft>
                <a:spcPts val="0"/>
              </a:spcAft>
              <a:buFont typeface="Arial"/>
              <a:buChar char="–"/>
              <a:defRPr/>
            </a:pPr>
            <a:r>
              <a:rPr lang="en-US" sz="2000" dirty="0">
                <a:solidFill>
                  <a:schemeClr val="tx2">
                    <a:lumMod val="75000"/>
                  </a:schemeClr>
                </a:solidFill>
                <a:latin typeface="+mj-lt"/>
              </a:rPr>
              <a:t>Prepares interim cost reports for the PI</a:t>
            </a:r>
            <a:r>
              <a:rPr lang="en-US" sz="1600" dirty="0">
                <a:solidFill>
                  <a:schemeClr val="tx2">
                    <a:lumMod val="75000"/>
                  </a:schemeClr>
                </a:solidFill>
                <a:latin typeface="+mj-lt"/>
              </a:rPr>
              <a:t> </a:t>
            </a:r>
          </a:p>
          <a:p>
            <a:pPr eaLnBrk="1" fontAlgn="auto" hangingPunct="1">
              <a:spcAft>
                <a:spcPts val="0"/>
              </a:spcAft>
              <a:buFont typeface="Wingdings 3" panose="05040102010807070707" pitchFamily="18" charset="2"/>
              <a:buNone/>
              <a:defRPr/>
            </a:pPr>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457200" y="876300"/>
            <a:ext cx="8229600" cy="836613"/>
          </a:xfrm>
        </p:spPr>
        <p:txBody>
          <a:bodyPr/>
          <a:lstStyle/>
          <a:p>
            <a:pPr eaLnBrk="1" hangingPunct="1"/>
            <a:r>
              <a:rPr lang="en-US" altLang="en-US" sz="4000"/>
              <a:t>Award Management</a:t>
            </a:r>
          </a:p>
        </p:txBody>
      </p:sp>
      <p:sp>
        <p:nvSpPr>
          <p:cNvPr id="47106" name="Content Placeholder 1">
            <a:extLst>
              <a:ext uri="{FF2B5EF4-FFF2-40B4-BE49-F238E27FC236}">
                <a16:creationId xmlns:a16="http://schemas.microsoft.com/office/drawing/2014/main" id="{F224C023-6D58-4245-8D8E-398C0B93913B}"/>
              </a:ext>
            </a:extLst>
          </p:cNvPr>
          <p:cNvSpPr>
            <a:spLocks noGrp="1"/>
          </p:cNvSpPr>
          <p:nvPr>
            <p:ph idx="1"/>
          </p:nvPr>
        </p:nvSpPr>
        <p:spPr>
          <a:xfrm>
            <a:off x="457200" y="1905000"/>
            <a:ext cx="8229600" cy="4572000"/>
          </a:xfrm>
        </p:spPr>
        <p:txBody>
          <a:bodyPr rtlCol="0">
            <a:normAutofit/>
          </a:bodyPr>
          <a:lstStyle/>
          <a:p>
            <a:pPr eaLnBrk="1" fontAlgn="auto" hangingPunct="1">
              <a:lnSpc>
                <a:spcPct val="80000"/>
              </a:lnSpc>
              <a:spcAft>
                <a:spcPts val="0"/>
              </a:spcAft>
              <a:buFont typeface="Arial"/>
              <a:buChar char="•"/>
              <a:defRPr/>
            </a:pPr>
            <a:r>
              <a:rPr lang="en-US" dirty="0">
                <a:solidFill>
                  <a:schemeClr val="tx2">
                    <a:lumMod val="75000"/>
                  </a:schemeClr>
                </a:solidFill>
                <a:latin typeface="+mj-lt"/>
              </a:rPr>
              <a:t>Spending someone else’s money = high level of organization &amp; responsibility </a:t>
            </a:r>
          </a:p>
          <a:p>
            <a:pPr marL="727472" lvl="2" indent="-169069" eaLnBrk="1" fontAlgn="auto" hangingPunct="1">
              <a:lnSpc>
                <a:spcPct val="80000"/>
              </a:lnSpc>
              <a:spcAft>
                <a:spcPts val="0"/>
              </a:spcAft>
              <a:buFont typeface="Arial"/>
              <a:buChar char="•"/>
              <a:defRPr/>
            </a:pPr>
            <a:r>
              <a:rPr lang="en-US" sz="2100" dirty="0">
                <a:solidFill>
                  <a:schemeClr val="tx2">
                    <a:lumMod val="75000"/>
                  </a:schemeClr>
                </a:solidFill>
                <a:latin typeface="+mj-lt"/>
              </a:rPr>
              <a:t>Effort Tracking</a:t>
            </a:r>
          </a:p>
          <a:p>
            <a:pPr marL="727472" lvl="2" indent="-169069" eaLnBrk="1" fontAlgn="auto" hangingPunct="1">
              <a:lnSpc>
                <a:spcPct val="80000"/>
              </a:lnSpc>
              <a:spcAft>
                <a:spcPts val="0"/>
              </a:spcAft>
              <a:buFont typeface="Arial"/>
              <a:buChar char="•"/>
              <a:defRPr/>
            </a:pPr>
            <a:r>
              <a:rPr lang="en-US" sz="2100" dirty="0">
                <a:solidFill>
                  <a:schemeClr val="tx2">
                    <a:lumMod val="75000"/>
                  </a:schemeClr>
                </a:solidFill>
                <a:latin typeface="+mj-lt"/>
              </a:rPr>
              <a:t>Expenditure Allowability</a:t>
            </a:r>
          </a:p>
          <a:p>
            <a:pPr marL="727472" lvl="2" indent="-169069" eaLnBrk="1" fontAlgn="auto" hangingPunct="1">
              <a:lnSpc>
                <a:spcPct val="80000"/>
              </a:lnSpc>
              <a:spcAft>
                <a:spcPts val="0"/>
              </a:spcAft>
              <a:buFont typeface="Arial"/>
              <a:buChar char="•"/>
              <a:defRPr/>
            </a:pPr>
            <a:r>
              <a:rPr lang="en-US" sz="2100" dirty="0">
                <a:solidFill>
                  <a:schemeClr val="tx2">
                    <a:lumMod val="75000"/>
                  </a:schemeClr>
                </a:solidFill>
                <a:latin typeface="+mj-lt"/>
              </a:rPr>
              <a:t>Progress Reporting</a:t>
            </a:r>
          </a:p>
          <a:p>
            <a:pPr marL="727472" lvl="2" indent="-169069" eaLnBrk="1" fontAlgn="auto" hangingPunct="1">
              <a:lnSpc>
                <a:spcPct val="80000"/>
              </a:lnSpc>
              <a:spcAft>
                <a:spcPts val="0"/>
              </a:spcAft>
              <a:buFont typeface="Arial"/>
              <a:buChar char="•"/>
              <a:defRPr/>
            </a:pPr>
            <a:r>
              <a:rPr lang="en-US" sz="2100" dirty="0">
                <a:solidFill>
                  <a:schemeClr val="tx2">
                    <a:lumMod val="75000"/>
                  </a:schemeClr>
                </a:solidFill>
                <a:latin typeface="+mj-lt"/>
              </a:rPr>
              <a:t>Compliance issues</a:t>
            </a:r>
          </a:p>
          <a:p>
            <a:pPr marL="727472" lvl="2" indent="-169069" eaLnBrk="1" fontAlgn="auto" hangingPunct="1">
              <a:lnSpc>
                <a:spcPct val="80000"/>
              </a:lnSpc>
              <a:spcAft>
                <a:spcPts val="0"/>
              </a:spcAft>
              <a:buFont typeface="Arial"/>
              <a:buChar char="•"/>
              <a:defRPr/>
            </a:pPr>
            <a:r>
              <a:rPr lang="en-US" sz="2100" dirty="0">
                <a:solidFill>
                  <a:schemeClr val="tx2">
                    <a:lumMod val="75000"/>
                  </a:schemeClr>
                </a:solidFill>
                <a:latin typeface="+mj-lt"/>
              </a:rPr>
              <a:t>All while getting the research done (and searching for the next opportunity(</a:t>
            </a:r>
            <a:r>
              <a:rPr lang="en-US" sz="2100" dirty="0" err="1">
                <a:solidFill>
                  <a:schemeClr val="tx2">
                    <a:lumMod val="75000"/>
                  </a:schemeClr>
                </a:solidFill>
                <a:latin typeface="+mj-lt"/>
              </a:rPr>
              <a:t>ies</a:t>
            </a:r>
            <a:r>
              <a:rPr lang="en-US" sz="2100" dirty="0">
                <a:solidFill>
                  <a:schemeClr val="tx2">
                    <a:lumMod val="75000"/>
                  </a:schemeClr>
                </a:solidFill>
                <a:latin typeface="+mj-lt"/>
              </a:rPr>
              <a:t>)!) </a:t>
            </a:r>
          </a:p>
          <a:p>
            <a:pPr marL="558403" lvl="2" indent="0" eaLnBrk="1" fontAlgn="auto" hangingPunct="1">
              <a:lnSpc>
                <a:spcPct val="80000"/>
              </a:lnSpc>
              <a:spcAft>
                <a:spcPts val="0"/>
              </a:spcAft>
              <a:buFont typeface="Arial"/>
              <a:buNone/>
              <a:defRPr/>
            </a:pPr>
            <a:endParaRPr lang="en-US" sz="2100" dirty="0">
              <a:solidFill>
                <a:schemeClr val="tx2">
                  <a:lumMod val="75000"/>
                </a:schemeClr>
              </a:solidFill>
              <a:latin typeface="+mj-lt"/>
            </a:endParaRPr>
          </a:p>
          <a:p>
            <a:pPr eaLnBrk="1" fontAlgn="auto" hangingPunct="1">
              <a:lnSpc>
                <a:spcPct val="80000"/>
              </a:lnSpc>
              <a:spcAft>
                <a:spcPts val="0"/>
              </a:spcAft>
              <a:buFont typeface="Arial"/>
              <a:buChar char="•"/>
              <a:defRPr/>
            </a:pPr>
            <a:r>
              <a:rPr lang="en-US" dirty="0">
                <a:solidFill>
                  <a:schemeClr val="tx2">
                    <a:lumMod val="75000"/>
                  </a:schemeClr>
                </a:solidFill>
                <a:latin typeface="+mj-lt"/>
              </a:rPr>
              <a:t>Sponsored research is a coordinated effort</a:t>
            </a:r>
          </a:p>
          <a:p>
            <a:pPr marL="727472" lvl="2" indent="-169069" eaLnBrk="1" fontAlgn="auto" hangingPunct="1">
              <a:lnSpc>
                <a:spcPct val="80000"/>
              </a:lnSpc>
              <a:spcAft>
                <a:spcPts val="0"/>
              </a:spcAft>
              <a:buFont typeface="Arial"/>
              <a:buChar char="•"/>
              <a:defRPr/>
            </a:pPr>
            <a:r>
              <a:rPr lang="en-US" sz="2100" dirty="0">
                <a:solidFill>
                  <a:schemeClr val="tx2">
                    <a:lumMod val="75000"/>
                  </a:schemeClr>
                </a:solidFill>
                <a:latin typeface="+mj-lt"/>
              </a:rPr>
              <a:t>Become familiar with the different offices</a:t>
            </a:r>
          </a:p>
          <a:p>
            <a:pPr marL="727472" lvl="2" indent="-169069" eaLnBrk="1" fontAlgn="auto" hangingPunct="1">
              <a:lnSpc>
                <a:spcPct val="80000"/>
              </a:lnSpc>
              <a:spcAft>
                <a:spcPts val="0"/>
              </a:spcAft>
              <a:buFont typeface="Arial"/>
              <a:buChar char="•"/>
              <a:defRPr/>
            </a:pPr>
            <a:r>
              <a:rPr lang="en-US" sz="2100" dirty="0">
                <a:solidFill>
                  <a:schemeClr val="tx2">
                    <a:lumMod val="75000"/>
                  </a:schemeClr>
                </a:solidFill>
                <a:latin typeface="+mj-lt"/>
              </a:rPr>
              <a:t>Find out the rules of your department/college/institution/company (ITS Forms!)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CE06FCFC-81EF-4324-B7D8-776FB30D300E}"/>
              </a:ext>
            </a:extLst>
          </p:cNvPr>
          <p:cNvSpPr>
            <a:spLocks noGrp="1"/>
          </p:cNvSpPr>
          <p:nvPr>
            <p:ph type="title"/>
          </p:nvPr>
        </p:nvSpPr>
        <p:spPr>
          <a:xfrm>
            <a:off x="457200" y="731838"/>
            <a:ext cx="8229600" cy="836612"/>
          </a:xfrm>
        </p:spPr>
        <p:txBody>
          <a:bodyPr/>
          <a:lstStyle/>
          <a:p>
            <a:pPr>
              <a:defRPr/>
            </a:pPr>
            <a:r>
              <a:rPr lang="en-US" altLang="en-US" sz="4000" dirty="0">
                <a:solidFill>
                  <a:schemeClr val="tx2">
                    <a:lumMod val="75000"/>
                  </a:schemeClr>
                </a:solidFill>
              </a:rPr>
              <a:t>UAHS Regulatory Services</a:t>
            </a:r>
          </a:p>
        </p:txBody>
      </p:sp>
      <p:sp>
        <p:nvSpPr>
          <p:cNvPr id="32771" name="Content Placeholder 2">
            <a:extLst>
              <a:ext uri="{FF2B5EF4-FFF2-40B4-BE49-F238E27FC236}">
                <a16:creationId xmlns:a16="http://schemas.microsoft.com/office/drawing/2014/main" id="{0A2C0A33-E71E-44F7-B979-CB525858374A}"/>
              </a:ext>
            </a:extLst>
          </p:cNvPr>
          <p:cNvSpPr>
            <a:spLocks noGrp="1"/>
          </p:cNvSpPr>
          <p:nvPr>
            <p:ph idx="1"/>
          </p:nvPr>
        </p:nvSpPr>
        <p:spPr>
          <a:xfrm>
            <a:off x="457200" y="1568450"/>
            <a:ext cx="8229600" cy="4908550"/>
          </a:xfrm>
        </p:spPr>
        <p:txBody>
          <a:bodyPr/>
          <a:lstStyle/>
          <a:p>
            <a:pPr>
              <a:defRPr/>
            </a:pPr>
            <a:r>
              <a:rPr lang="en-US" altLang="en-US" sz="2000" dirty="0">
                <a:solidFill>
                  <a:schemeClr val="tx2">
                    <a:lumMod val="75000"/>
                  </a:schemeClr>
                </a:solidFill>
                <a:latin typeface="Arial" panose="020B0604020202020204" pitchFamily="34" charset="0"/>
                <a:cs typeface="Arial" panose="020B0604020202020204" pitchFamily="34" charset="0"/>
              </a:rPr>
              <a:t>Support UAHS Faculty with preparing, finalizing, and submitting completed applications and authorizations to both local and commercial IRBs</a:t>
            </a:r>
          </a:p>
          <a:p>
            <a:pPr lvl="2">
              <a:defRPr/>
            </a:pPr>
            <a:r>
              <a:rPr lang="en-US" altLang="en-US" sz="1400" dirty="0">
                <a:solidFill>
                  <a:schemeClr val="tx2">
                    <a:lumMod val="75000"/>
                  </a:schemeClr>
                </a:solidFill>
                <a:latin typeface="Arial" panose="020B0604020202020204" pitchFamily="34" charset="0"/>
                <a:cs typeface="Arial" panose="020B0604020202020204" pitchFamily="34" charset="0"/>
              </a:rPr>
              <a:t>New projects/deferrals, human research determinations, retrospective chart reviews;</a:t>
            </a:r>
          </a:p>
          <a:p>
            <a:pPr lvl="2">
              <a:defRPr/>
            </a:pPr>
            <a:r>
              <a:rPr lang="en-US" altLang="en-US" sz="1400" dirty="0">
                <a:solidFill>
                  <a:schemeClr val="tx2">
                    <a:lumMod val="75000"/>
                  </a:schemeClr>
                </a:solidFill>
                <a:latin typeface="Arial" panose="020B0604020202020204" pitchFamily="34" charset="0"/>
                <a:cs typeface="Arial" panose="020B0604020202020204" pitchFamily="34" charset="0"/>
              </a:rPr>
              <a:t>Modifications, consent form revisions;</a:t>
            </a:r>
          </a:p>
          <a:p>
            <a:pPr lvl="2">
              <a:defRPr/>
            </a:pPr>
            <a:r>
              <a:rPr lang="en-US" altLang="en-US" sz="1400" dirty="0">
                <a:solidFill>
                  <a:schemeClr val="tx2">
                    <a:lumMod val="75000"/>
                  </a:schemeClr>
                </a:solidFill>
                <a:latin typeface="Arial" panose="020B0604020202020204" pitchFamily="34" charset="0"/>
                <a:cs typeface="Arial" panose="020B0604020202020204" pitchFamily="34" charset="0"/>
              </a:rPr>
              <a:t>Partial HIPAA waivers;</a:t>
            </a:r>
          </a:p>
          <a:p>
            <a:pPr lvl="2">
              <a:defRPr/>
            </a:pPr>
            <a:r>
              <a:rPr lang="en-US" altLang="en-US" sz="1400" dirty="0">
                <a:solidFill>
                  <a:schemeClr val="tx2">
                    <a:lumMod val="75000"/>
                  </a:schemeClr>
                </a:solidFill>
                <a:latin typeface="Arial" panose="020B0604020202020204" pitchFamily="34" charset="0"/>
                <a:cs typeface="Arial" panose="020B0604020202020204" pitchFamily="34" charset="0"/>
              </a:rPr>
              <a:t>Continuing review;</a:t>
            </a:r>
          </a:p>
          <a:p>
            <a:pPr lvl="2">
              <a:defRPr/>
            </a:pPr>
            <a:r>
              <a:rPr lang="en-US" altLang="en-US" sz="1400" dirty="0">
                <a:solidFill>
                  <a:schemeClr val="tx2">
                    <a:lumMod val="75000"/>
                  </a:schemeClr>
                </a:solidFill>
                <a:latin typeface="Arial" panose="020B0604020202020204" pitchFamily="34" charset="0"/>
                <a:cs typeface="Arial" panose="020B0604020202020204" pitchFamily="34" charset="0"/>
              </a:rPr>
              <a:t>Safety/AE and protocol deviations</a:t>
            </a:r>
          </a:p>
          <a:p>
            <a:pPr>
              <a:defRPr/>
            </a:pPr>
            <a:r>
              <a:rPr lang="en-US" altLang="en-US" sz="2000" dirty="0">
                <a:solidFill>
                  <a:schemeClr val="tx2">
                    <a:lumMod val="75000"/>
                  </a:schemeClr>
                </a:solidFill>
                <a:latin typeface="Arial" panose="020B0604020202020204" pitchFamily="34" charset="0"/>
                <a:cs typeface="Arial" panose="020B0604020202020204" pitchFamily="34" charset="0"/>
              </a:rPr>
              <a:t>Assistance with the UAHS Research Intake Application (RIA) for Banner feasibility review and budget preparation </a:t>
            </a:r>
          </a:p>
          <a:p>
            <a:pPr>
              <a:defRPr/>
            </a:pPr>
            <a:r>
              <a:rPr lang="en-US" altLang="en-US" sz="2000" dirty="0">
                <a:solidFill>
                  <a:schemeClr val="tx2">
                    <a:lumMod val="75000"/>
                  </a:schemeClr>
                </a:solidFill>
                <a:latin typeface="Arial" panose="020B0604020202020204" pitchFamily="34" charset="0"/>
                <a:cs typeface="Arial" panose="020B0604020202020204" pitchFamily="34" charset="0"/>
              </a:rPr>
              <a:t>Assistance with processing regulatory start up documents (1572, financial disclosures, protocol signature page, site contact form, etc.), obtaining signatures and returning completed documents to Sponsor.</a:t>
            </a:r>
          </a:p>
          <a:p>
            <a:pPr>
              <a:defRPr/>
            </a:pPr>
            <a:r>
              <a:rPr lang="en-US" altLang="en-US" sz="2000" dirty="0">
                <a:solidFill>
                  <a:schemeClr val="tx2">
                    <a:lumMod val="75000"/>
                  </a:schemeClr>
                </a:solidFill>
                <a:latin typeface="Arial" panose="020B0604020202020204" pitchFamily="34" charset="0"/>
                <a:cs typeface="Arial" panose="020B0604020202020204" pitchFamily="34" charset="0"/>
              </a:rPr>
              <a:t>Protocol and Informed Consent development, support, review, and expertise for investigator-initiated studies.</a:t>
            </a:r>
          </a:p>
          <a:p>
            <a:pPr>
              <a:defRPr/>
            </a:pPr>
            <a:endParaRPr lang="en-US"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id="{518209BA-61B9-4BBE-997E-CAB05C5F6E3B}"/>
              </a:ext>
            </a:extLst>
          </p:cNvPr>
          <p:cNvSpPr>
            <a:spLocks noGrp="1"/>
          </p:cNvSpPr>
          <p:nvPr>
            <p:ph idx="1"/>
          </p:nvPr>
        </p:nvSpPr>
        <p:spPr/>
        <p:txBody>
          <a:bodyPr/>
          <a:lstStyle/>
          <a:p>
            <a:pPr>
              <a:defRPr/>
            </a:pPr>
            <a:r>
              <a:rPr lang="en-US" altLang="en-US" dirty="0">
                <a:solidFill>
                  <a:schemeClr val="tx2">
                    <a:lumMod val="75000"/>
                  </a:schemeClr>
                </a:solidFill>
                <a:latin typeface="Arial" panose="020B0604020202020204" pitchFamily="34" charset="0"/>
                <a:cs typeface="Arial" panose="020B0604020202020204" pitchFamily="34" charset="0"/>
              </a:rPr>
              <a:t>Maintenance of electronic files and hard copy regulatory binders for assigned studies.</a:t>
            </a:r>
          </a:p>
          <a:p>
            <a:pPr>
              <a:defRPr/>
            </a:pPr>
            <a:r>
              <a:rPr lang="en-US" altLang="en-US" u="sng" dirty="0">
                <a:solidFill>
                  <a:schemeClr val="tx2">
                    <a:lumMod val="75000"/>
                  </a:schemeClr>
                </a:solidFill>
                <a:latin typeface="Arial" panose="020B0604020202020204" pitchFamily="34" charset="0"/>
                <a:cs typeface="Arial" panose="020B0604020202020204" pitchFamily="34" charset="0"/>
                <a:hlinkClick r:id="rId2"/>
              </a:rPr>
              <a:t>ClinicalTrials.gov</a:t>
            </a:r>
            <a:r>
              <a:rPr lang="en-US" altLang="en-US" dirty="0">
                <a:solidFill>
                  <a:schemeClr val="tx2">
                    <a:lumMod val="75000"/>
                  </a:schemeClr>
                </a:solidFill>
                <a:latin typeface="Arial" panose="020B0604020202020204" pitchFamily="34" charset="0"/>
                <a:cs typeface="Arial" panose="020B0604020202020204" pitchFamily="34" charset="0"/>
              </a:rPr>
              <a:t> submissions including closeout and posting of results for concluded studies.</a:t>
            </a:r>
          </a:p>
          <a:p>
            <a:pPr>
              <a:defRPr/>
            </a:pPr>
            <a:r>
              <a:rPr lang="en-US" altLang="en-US" dirty="0">
                <a:solidFill>
                  <a:schemeClr val="tx2">
                    <a:lumMod val="75000"/>
                  </a:schemeClr>
                </a:solidFill>
                <a:latin typeface="Arial" panose="020B0604020202020204" pitchFamily="34" charset="0"/>
                <a:cs typeface="Arial" panose="020B0604020202020204" pitchFamily="34" charset="0"/>
              </a:rPr>
              <a:t>Human Research training requirements and CITI dates</a:t>
            </a:r>
          </a:p>
          <a:p>
            <a:pPr>
              <a:defRPr/>
            </a:pPr>
            <a:r>
              <a:rPr lang="en-US" altLang="en-US" dirty="0">
                <a:solidFill>
                  <a:schemeClr val="tx2">
                    <a:lumMod val="75000"/>
                  </a:schemeClr>
                </a:solidFill>
                <a:latin typeface="Arial" panose="020B0604020202020204" pitchFamily="34" charset="0"/>
                <a:cs typeface="Arial" panose="020B0604020202020204" pitchFamily="34" charset="0"/>
              </a:rPr>
              <a:t>Just-In-Time Requests from Sponsors requiring proof of IRB approval</a:t>
            </a:r>
          </a:p>
          <a:p>
            <a:pPr>
              <a:defRPr/>
            </a:pPr>
            <a:r>
              <a:rPr lang="en-US" altLang="en-US" dirty="0">
                <a:solidFill>
                  <a:schemeClr val="tx2">
                    <a:lumMod val="75000"/>
                  </a:schemeClr>
                </a:solidFill>
                <a:latin typeface="Arial" panose="020B0604020202020204" pitchFamily="34" charset="0"/>
                <a:cs typeface="Arial" panose="020B0604020202020204" pitchFamily="34" charset="0"/>
              </a:rPr>
              <a:t>Study start-up support for Industry Sponsored protocols</a:t>
            </a:r>
          </a:p>
          <a:p>
            <a:pPr>
              <a:defRPr/>
            </a:pPr>
            <a:endParaRPr lang="en-US" altLang="en-US" dirty="0"/>
          </a:p>
        </p:txBody>
      </p:sp>
      <p:sp>
        <p:nvSpPr>
          <p:cNvPr id="34819" name="Title 1"/>
          <p:cNvSpPr>
            <a:spLocks noGrp="1"/>
          </p:cNvSpPr>
          <p:nvPr>
            <p:ph type="title"/>
          </p:nvPr>
        </p:nvSpPr>
        <p:spPr>
          <a:xfrm>
            <a:off x="457200" y="731838"/>
            <a:ext cx="8229600" cy="836612"/>
          </a:xfrm>
        </p:spPr>
        <p:txBody>
          <a:bodyPr/>
          <a:lstStyle/>
          <a:p>
            <a:r>
              <a:rPr lang="en-US" altLang="en-US" sz="4000"/>
              <a:t>UAHS Regulatory Services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70CDE-CA37-4AB1-89FF-70972744F560}"/>
              </a:ext>
            </a:extLst>
          </p:cNvPr>
          <p:cNvSpPr>
            <a:spLocks noGrp="1"/>
          </p:cNvSpPr>
          <p:nvPr>
            <p:ph type="title"/>
          </p:nvPr>
        </p:nvSpPr>
        <p:spPr>
          <a:xfrm>
            <a:off x="457200" y="876300"/>
            <a:ext cx="8229600" cy="836613"/>
          </a:xfrm>
        </p:spPr>
        <p:txBody>
          <a:bodyPr/>
          <a:lstStyle/>
          <a:p>
            <a:pPr>
              <a:defRPr/>
            </a:pPr>
            <a:r>
              <a:rPr lang="en-US" altLang="en-US" sz="3600" dirty="0">
                <a:solidFill>
                  <a:schemeClr val="tx2">
                    <a:lumMod val="75000"/>
                  </a:schemeClr>
                </a:solidFill>
              </a:rPr>
              <a:t>Research Intake Application (RIA)</a:t>
            </a:r>
            <a:endParaRPr lang="en-US" dirty="0"/>
          </a:p>
        </p:txBody>
      </p:sp>
      <p:sp>
        <p:nvSpPr>
          <p:cNvPr id="3" name="Content Placeholder 2">
            <a:extLst>
              <a:ext uri="{FF2B5EF4-FFF2-40B4-BE49-F238E27FC236}">
                <a16:creationId xmlns:a16="http://schemas.microsoft.com/office/drawing/2014/main" id="{EA37BB58-5539-4FF7-94AC-49C8E9332249}"/>
              </a:ext>
            </a:extLst>
          </p:cNvPr>
          <p:cNvSpPr>
            <a:spLocks noGrp="1"/>
          </p:cNvSpPr>
          <p:nvPr>
            <p:ph idx="1"/>
          </p:nvPr>
        </p:nvSpPr>
        <p:spPr/>
        <p:txBody>
          <a:bodyPr/>
          <a:lstStyle/>
          <a:p>
            <a:pPr marL="0" indent="0">
              <a:buFont typeface="Arial" panose="020B0604020202020204" pitchFamily="34" charset="0"/>
              <a:buNone/>
              <a:defRPr/>
            </a:pPr>
            <a:r>
              <a:rPr lang="en-US" sz="3200" dirty="0">
                <a:solidFill>
                  <a:schemeClr val="tx2">
                    <a:lumMod val="75000"/>
                  </a:schemeClr>
                </a:solidFill>
                <a:latin typeface="Arial" panose="020B0604020202020204" pitchFamily="34" charset="0"/>
                <a:cs typeface="Arial" panose="020B0604020202020204" pitchFamily="34" charset="0"/>
              </a:rPr>
              <a:t>All submissions involving patients, facilities, services, health records, or resources of a clinical provider (e.g., Banner Health,  Dignity Health) must be submitted via email (</a:t>
            </a:r>
            <a:r>
              <a:rPr lang="en-US" sz="3200" dirty="0">
                <a:solidFill>
                  <a:schemeClr val="tx2">
                    <a:lumMod val="75000"/>
                  </a:schemeClr>
                </a:solidFill>
                <a:latin typeface="Arial" panose="020B0604020202020204" pitchFamily="34" charset="0"/>
                <a:cs typeface="Arial" panose="020B0604020202020204" pitchFamily="34" charset="0"/>
                <a:hlinkClick r:id="rId2"/>
              </a:rPr>
              <a:t>ResearchApp@email.arizona.edu</a:t>
            </a:r>
            <a:r>
              <a:rPr lang="en-US" sz="3200" dirty="0">
                <a:solidFill>
                  <a:schemeClr val="tx2">
                    <a:lumMod val="75000"/>
                  </a:schemeClr>
                </a:solidFill>
                <a:latin typeface="Arial" panose="020B0604020202020204" pitchFamily="34" charset="0"/>
                <a:cs typeface="Arial" panose="020B0604020202020204" pitchFamily="34" charset="0"/>
              </a:rPr>
              <a:t>) prior to submission to the University of Arizona Institutional Review Board (IRB).</a:t>
            </a:r>
          </a:p>
          <a:p>
            <a:pPr>
              <a:defRPr/>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4D869-90A1-4318-B64B-76679711AEA2}"/>
              </a:ext>
            </a:extLst>
          </p:cNvPr>
          <p:cNvSpPr>
            <a:spLocks noGrp="1"/>
          </p:cNvSpPr>
          <p:nvPr>
            <p:ph type="title"/>
          </p:nvPr>
        </p:nvSpPr>
        <p:spPr>
          <a:xfrm>
            <a:off x="457200" y="876300"/>
            <a:ext cx="8229600" cy="836613"/>
          </a:xfrm>
        </p:spPr>
        <p:txBody>
          <a:bodyPr/>
          <a:lstStyle/>
          <a:p>
            <a:pPr>
              <a:defRPr/>
            </a:pPr>
            <a:r>
              <a:rPr lang="en-US" altLang="en-US" sz="3200" dirty="0">
                <a:solidFill>
                  <a:schemeClr val="tx2">
                    <a:lumMod val="75000"/>
                  </a:schemeClr>
                </a:solidFill>
              </a:rPr>
              <a:t>Research Intake Application (RIA)</a:t>
            </a:r>
            <a:br>
              <a:rPr lang="en-US" altLang="en-US" sz="3200" dirty="0">
                <a:solidFill>
                  <a:schemeClr val="tx2">
                    <a:lumMod val="75000"/>
                  </a:schemeClr>
                </a:solidFill>
              </a:rPr>
            </a:br>
            <a:r>
              <a:rPr lang="en-US" altLang="en-US" sz="2000" dirty="0">
                <a:solidFill>
                  <a:schemeClr val="tx2">
                    <a:lumMod val="75000"/>
                  </a:schemeClr>
                </a:solidFill>
                <a:hlinkClick r:id="rId2"/>
              </a:rPr>
              <a:t>https://research.uahs.arizona.edu/clinical-trials/research-intake-form</a:t>
            </a:r>
            <a:br>
              <a:rPr lang="en-US" altLang="en-US" sz="2000" dirty="0">
                <a:solidFill>
                  <a:schemeClr val="tx2">
                    <a:lumMod val="75000"/>
                  </a:schemeClr>
                </a:solidFill>
              </a:rPr>
            </a:br>
            <a:endParaRPr lang="en-US" sz="2000" dirty="0"/>
          </a:p>
        </p:txBody>
      </p:sp>
      <p:pic>
        <p:nvPicPr>
          <p:cNvPr id="3686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188" y="1828800"/>
            <a:ext cx="8937625"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id="{518209BA-61B9-4BBE-997E-CAB05C5F6E3B}"/>
              </a:ext>
            </a:extLst>
          </p:cNvPr>
          <p:cNvSpPr>
            <a:spLocks noGrp="1"/>
          </p:cNvSpPr>
          <p:nvPr>
            <p:ph idx="1"/>
          </p:nvPr>
        </p:nvSpPr>
        <p:spPr/>
        <p:txBody>
          <a:bodyPr/>
          <a:lstStyle/>
          <a:p>
            <a:pPr marL="0" indent="0">
              <a:buFont typeface="Arial" panose="020B0604020202020204" pitchFamily="34" charset="0"/>
              <a:buNone/>
              <a:defRPr/>
            </a:pPr>
            <a:r>
              <a:rPr lang="en-US" altLang="en-US" dirty="0">
                <a:solidFill>
                  <a:schemeClr val="tx2">
                    <a:lumMod val="75000"/>
                  </a:schemeClr>
                </a:solidFill>
                <a:latin typeface="Arial" panose="020B0604020202020204" pitchFamily="34" charset="0"/>
                <a:cs typeface="Arial" panose="020B0604020202020204" pitchFamily="34" charset="0"/>
              </a:rPr>
              <a:t>For any UAHS agreements not related to clinical trials including:</a:t>
            </a:r>
          </a:p>
          <a:p>
            <a:pPr marL="0" indent="0">
              <a:buFont typeface="Arial" panose="020B0604020202020204" pitchFamily="34" charset="0"/>
              <a:buNone/>
              <a:defRPr/>
            </a:pPr>
            <a:endParaRPr lang="en-US" altLang="en-US" dirty="0">
              <a:solidFill>
                <a:schemeClr val="tx2">
                  <a:lumMod val="75000"/>
                </a:schemeClr>
              </a:solidFill>
              <a:latin typeface="Arial" panose="020B0604020202020204" pitchFamily="34" charset="0"/>
              <a:cs typeface="Arial" panose="020B0604020202020204" pitchFamily="34" charset="0"/>
            </a:endParaRPr>
          </a:p>
          <a:p>
            <a:pPr>
              <a:defRPr/>
            </a:pPr>
            <a:r>
              <a:rPr lang="en-US" altLang="en-US" dirty="0">
                <a:solidFill>
                  <a:schemeClr val="tx2">
                    <a:lumMod val="75000"/>
                  </a:schemeClr>
                </a:solidFill>
                <a:latin typeface="Arial" panose="020B0604020202020204" pitchFamily="34" charset="0"/>
                <a:cs typeface="Arial" panose="020B0604020202020204" pitchFamily="34" charset="0"/>
              </a:rPr>
              <a:t>Confidentiality Disclosure Agreements (CDA)</a:t>
            </a:r>
          </a:p>
          <a:p>
            <a:pPr>
              <a:defRPr/>
            </a:pPr>
            <a:r>
              <a:rPr lang="en-US" altLang="en-US" dirty="0">
                <a:solidFill>
                  <a:schemeClr val="tx2">
                    <a:lumMod val="75000"/>
                  </a:schemeClr>
                </a:solidFill>
                <a:latin typeface="Arial" panose="020B0604020202020204" pitchFamily="34" charset="0"/>
                <a:cs typeface="Arial" panose="020B0604020202020204" pitchFamily="34" charset="0"/>
              </a:rPr>
              <a:t>Data Use Agreements (DUA)</a:t>
            </a:r>
          </a:p>
          <a:p>
            <a:pPr>
              <a:defRPr/>
            </a:pPr>
            <a:r>
              <a:rPr lang="en-US" altLang="en-US" dirty="0">
                <a:solidFill>
                  <a:schemeClr val="tx2">
                    <a:lumMod val="75000"/>
                  </a:schemeClr>
                </a:solidFill>
                <a:latin typeface="Arial" panose="020B0604020202020204" pitchFamily="34" charset="0"/>
                <a:cs typeface="Arial" panose="020B0604020202020204" pitchFamily="34" charset="0"/>
              </a:rPr>
              <a:t>Material Transfer Agreements (MTA)</a:t>
            </a:r>
          </a:p>
          <a:p>
            <a:pPr>
              <a:defRPr/>
            </a:pPr>
            <a:r>
              <a:rPr lang="en-US" altLang="en-US" dirty="0">
                <a:solidFill>
                  <a:schemeClr val="tx2">
                    <a:lumMod val="75000"/>
                  </a:schemeClr>
                </a:solidFill>
                <a:latin typeface="Arial" panose="020B0604020202020204" pitchFamily="34" charset="0"/>
                <a:cs typeface="Arial" panose="020B0604020202020204" pitchFamily="34" charset="0"/>
              </a:rPr>
              <a:t>Research Collaboration Agreements</a:t>
            </a:r>
          </a:p>
          <a:p>
            <a:pPr>
              <a:defRPr/>
            </a:pPr>
            <a:r>
              <a:rPr lang="en-US" altLang="en-US" dirty="0">
                <a:solidFill>
                  <a:schemeClr val="tx2">
                    <a:lumMod val="75000"/>
                  </a:schemeClr>
                </a:solidFill>
                <a:latin typeface="Arial" panose="020B0604020202020204" pitchFamily="34" charset="0"/>
                <a:cs typeface="Arial" panose="020B0604020202020204" pitchFamily="34" charset="0"/>
              </a:rPr>
              <a:t>Sub-federal Agreements</a:t>
            </a:r>
          </a:p>
          <a:p>
            <a:pPr>
              <a:defRPr/>
            </a:pPr>
            <a:r>
              <a:rPr lang="en-US" altLang="en-US" dirty="0">
                <a:solidFill>
                  <a:schemeClr val="tx2">
                    <a:lumMod val="75000"/>
                  </a:schemeClr>
                </a:solidFill>
                <a:latin typeface="Arial" panose="020B0604020202020204" pitchFamily="34" charset="0"/>
                <a:cs typeface="Arial" panose="020B0604020202020204" pitchFamily="34" charset="0"/>
              </a:rPr>
              <a:t>Education/Affiliation Agreements</a:t>
            </a:r>
          </a:p>
          <a:p>
            <a:pPr marL="0" indent="0">
              <a:buFont typeface="Arial" panose="020B0604020202020204" pitchFamily="34" charset="0"/>
              <a:buNone/>
              <a:defRPr/>
            </a:pPr>
            <a:endParaRPr lang="en-US" altLang="en-US" dirty="0">
              <a:solidFill>
                <a:schemeClr val="tx2">
                  <a:lumMod val="75000"/>
                </a:schemeClr>
              </a:solidFill>
              <a:latin typeface="Arial" panose="020B0604020202020204" pitchFamily="34" charset="0"/>
              <a:cs typeface="Arial" panose="020B0604020202020204" pitchFamily="34" charset="0"/>
            </a:endParaRPr>
          </a:p>
          <a:p>
            <a:pPr>
              <a:defRPr/>
            </a:pPr>
            <a:endParaRPr lang="en-US" altLang="en-US" dirty="0"/>
          </a:p>
        </p:txBody>
      </p:sp>
      <p:sp>
        <p:nvSpPr>
          <p:cNvPr id="37891" name="Title 1"/>
          <p:cNvSpPr>
            <a:spLocks noGrp="1"/>
          </p:cNvSpPr>
          <p:nvPr>
            <p:ph type="title"/>
          </p:nvPr>
        </p:nvSpPr>
        <p:spPr>
          <a:xfrm>
            <a:off x="457200" y="731838"/>
            <a:ext cx="8229600" cy="836612"/>
          </a:xfrm>
        </p:spPr>
        <p:txBody>
          <a:bodyPr/>
          <a:lstStyle/>
          <a:p>
            <a:r>
              <a:rPr lang="en-US" altLang="en-US" sz="4000"/>
              <a:t>UAHS Contracts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885825"/>
            <a:ext cx="4695825" cy="5654675"/>
          </a:xfrm>
        </p:spPr>
      </p:pic>
      <p:pic>
        <p:nvPicPr>
          <p:cNvPr id="3891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885825"/>
            <a:ext cx="4500562"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0A81E28-2456-459D-981C-CFC7703C1A74}"/>
              </a:ext>
            </a:extLst>
          </p:cNvPr>
          <p:cNvSpPr/>
          <p:nvPr/>
        </p:nvSpPr>
        <p:spPr>
          <a:xfrm>
            <a:off x="4843463" y="2778125"/>
            <a:ext cx="4038600" cy="304800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a:ea typeface="+mn-ea"/>
                <a:cs typeface="+mn-cs"/>
              </a:rPr>
              <a:t>Contract Submission Cover Sheet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a:ea typeface="+mn-ea"/>
                <a:cs typeface="+mn-cs"/>
                <a:hlinkClick r:id="rId4"/>
              </a:rPr>
              <a:t>https://research.uahs.arizona.edu/content/contracts</a:t>
            </a:r>
            <a:r>
              <a:rPr kumimoji="0" lang="en-US" sz="3200" b="0" i="0" u="none" strike="noStrike" kern="1200" cap="none" spc="0" normalizeH="0" baseline="0" noProof="0" dirty="0">
                <a:ln>
                  <a:noFill/>
                </a:ln>
                <a:solidFill>
                  <a:prstClr val="black"/>
                </a:solidFill>
                <a:effectLst/>
                <a:uLnTx/>
                <a:uFillTx/>
                <a:latin typeface="Arial"/>
                <a:ea typeface="+mn-ea"/>
                <a:cs typeface="+mn-cs"/>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876300"/>
            <a:ext cx="8229600" cy="836613"/>
          </a:xfrm>
        </p:spPr>
        <p:txBody>
          <a:bodyPr/>
          <a:lstStyle/>
          <a:p>
            <a:r>
              <a:rPr lang="en-US" altLang="en-US"/>
              <a:t>Navigation of the Process </a:t>
            </a:r>
          </a:p>
        </p:txBody>
      </p:sp>
      <p:sp>
        <p:nvSpPr>
          <p:cNvPr id="3" name="Content Placeholder 2">
            <a:extLst>
              <a:ext uri="{FF2B5EF4-FFF2-40B4-BE49-F238E27FC236}">
                <a16:creationId xmlns:a16="http://schemas.microsoft.com/office/drawing/2014/main" id="{364EE562-1CF5-49CB-92FE-0DD06CDBBADE}"/>
              </a:ext>
            </a:extLst>
          </p:cNvPr>
          <p:cNvSpPr>
            <a:spLocks noGrp="1"/>
          </p:cNvSpPr>
          <p:nvPr>
            <p:ph idx="1"/>
          </p:nvPr>
        </p:nvSpPr>
        <p:spPr/>
        <p:txBody>
          <a:bodyPr/>
          <a:lstStyle/>
          <a:p>
            <a:pPr>
              <a:defRPr/>
            </a:pPr>
            <a:r>
              <a:rPr lang="en-US" dirty="0">
                <a:latin typeface="+mj-lt"/>
              </a:rPr>
              <a:t>We are here to guide PI’s and study teams through the Clinical Trial Process</a:t>
            </a:r>
          </a:p>
          <a:p>
            <a:pPr>
              <a:defRPr/>
            </a:pPr>
            <a:endParaRPr lang="en-US" dirty="0"/>
          </a:p>
        </p:txBody>
      </p:sp>
      <p:pic>
        <p:nvPicPr>
          <p:cNvPr id="3994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869473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291" y="0"/>
            <a:ext cx="7772400" cy="1602509"/>
          </a:xfrm>
        </p:spPr>
        <p:txBody>
          <a:bodyPr>
            <a:normAutofit/>
          </a:bodyPr>
          <a:lstStyle/>
          <a:p>
            <a:r>
              <a:rPr lang="en-US" sz="2800" dirty="0"/>
              <a:t>Proposal Planning</a:t>
            </a:r>
            <a:br>
              <a:rPr lang="en-US" sz="2800" dirty="0"/>
            </a:br>
            <a:r>
              <a:rPr lang="en-US" sz="2400" b="0" dirty="0"/>
              <a:t>(6 – 8 Weeks Prior to Deadline)</a:t>
            </a:r>
            <a:endParaRPr lang="en-US" sz="2800" b="0" dirty="0"/>
          </a:p>
        </p:txBody>
      </p:sp>
      <p:sp>
        <p:nvSpPr>
          <p:cNvPr id="7" name="Content Placeholder 6"/>
          <p:cNvSpPr>
            <a:spLocks noGrp="1"/>
          </p:cNvSpPr>
          <p:nvPr>
            <p:ph idx="1"/>
          </p:nvPr>
        </p:nvSpPr>
        <p:spPr>
          <a:xfrm>
            <a:off x="950387" y="1948562"/>
            <a:ext cx="7507304" cy="4452247"/>
          </a:xfrm>
        </p:spPr>
        <p:txBody>
          <a:bodyPr>
            <a:noAutofit/>
          </a:bodyPr>
          <a:lstStyle/>
          <a:p>
            <a:pPr marL="0" lvl="0" indent="0">
              <a:buNone/>
              <a:defRPr/>
            </a:pPr>
            <a:r>
              <a:rPr lang="en-US" sz="1800" dirty="0">
                <a:solidFill>
                  <a:schemeClr val="tx1"/>
                </a:solidFill>
              </a:rPr>
              <a:t>ORS</a:t>
            </a:r>
          </a:p>
          <a:p>
            <a:pPr>
              <a:defRPr/>
            </a:pPr>
            <a:r>
              <a:rPr lang="en-US" sz="1800" dirty="0">
                <a:solidFill>
                  <a:schemeClr val="tx1"/>
                </a:solidFill>
              </a:rPr>
              <a:t>Funding Opportunities</a:t>
            </a:r>
          </a:p>
          <a:p>
            <a:pPr>
              <a:defRPr/>
            </a:pPr>
            <a:r>
              <a:rPr lang="en-US" sz="1800" dirty="0">
                <a:solidFill>
                  <a:schemeClr val="tx1"/>
                </a:solidFill>
              </a:rPr>
              <a:t>Study Design &amp; Methods</a:t>
            </a:r>
          </a:p>
          <a:p>
            <a:pPr>
              <a:defRPr/>
            </a:pPr>
            <a:r>
              <a:rPr lang="en-US" sz="1800" dirty="0">
                <a:solidFill>
                  <a:schemeClr val="tx1"/>
                </a:solidFill>
              </a:rPr>
              <a:t>Collaborators</a:t>
            </a:r>
          </a:p>
          <a:p>
            <a:pPr>
              <a:defRPr/>
            </a:pPr>
            <a:r>
              <a:rPr lang="en-US" sz="1800" dirty="0">
                <a:solidFill>
                  <a:schemeClr val="tx1"/>
                </a:solidFill>
              </a:rPr>
              <a:t>Statistical Consulting</a:t>
            </a:r>
          </a:p>
          <a:p>
            <a:pPr marL="0" lvl="0" indent="0">
              <a:spcBef>
                <a:spcPts val="1200"/>
              </a:spcBef>
              <a:buNone/>
              <a:defRPr/>
            </a:pPr>
            <a:r>
              <a:rPr lang="en-US" sz="1800" dirty="0">
                <a:solidFill>
                  <a:schemeClr val="tx1"/>
                </a:solidFill>
              </a:rPr>
              <a:t>DEPARTMENT CHAIRS</a:t>
            </a:r>
          </a:p>
          <a:p>
            <a:pPr>
              <a:defRPr/>
            </a:pPr>
            <a:r>
              <a:rPr lang="en-US" sz="1800" dirty="0">
                <a:solidFill>
                  <a:schemeClr val="tx1"/>
                </a:solidFill>
              </a:rPr>
              <a:t>Study Design &amp; Methods</a:t>
            </a:r>
          </a:p>
          <a:p>
            <a:pPr>
              <a:defRPr/>
            </a:pPr>
            <a:r>
              <a:rPr lang="en-US" sz="1800" dirty="0">
                <a:solidFill>
                  <a:schemeClr val="tx1"/>
                </a:solidFill>
              </a:rPr>
              <a:t>Collaborators</a:t>
            </a:r>
          </a:p>
          <a:p>
            <a:pPr marL="0" indent="0">
              <a:spcBef>
                <a:spcPts val="1200"/>
              </a:spcBef>
              <a:buNone/>
              <a:defRPr/>
            </a:pPr>
            <a:r>
              <a:rPr lang="en-US" sz="1800" dirty="0">
                <a:solidFill>
                  <a:schemeClr val="tx1"/>
                </a:solidFill>
              </a:rPr>
              <a:t>PREAWARD</a:t>
            </a:r>
          </a:p>
          <a:p>
            <a:pPr>
              <a:defRPr/>
            </a:pPr>
            <a:r>
              <a:rPr lang="en-US" sz="1800" dirty="0">
                <a:solidFill>
                  <a:schemeClr val="tx1"/>
                </a:solidFill>
              </a:rPr>
              <a:t>Budget Preparation</a:t>
            </a:r>
          </a:p>
          <a:p>
            <a:pPr>
              <a:defRPr/>
            </a:pPr>
            <a:r>
              <a:rPr lang="en-US" sz="1800" dirty="0">
                <a:solidFill>
                  <a:schemeClr val="tx1"/>
                </a:solidFill>
              </a:rPr>
              <a:t>Coordinate Subawards</a:t>
            </a:r>
          </a:p>
          <a:p>
            <a:pPr marL="0" lvl="0" indent="0">
              <a:buNone/>
              <a:defRPr/>
            </a:pPr>
            <a:endParaRPr lang="en-US" sz="1800" dirty="0"/>
          </a:p>
          <a:p>
            <a:endParaRPr lang="en-US" sz="1800" dirty="0"/>
          </a:p>
        </p:txBody>
      </p:sp>
      <p:sp>
        <p:nvSpPr>
          <p:cNvPr id="8" name="Content Placeholder 7"/>
          <p:cNvSpPr>
            <a:spLocks noGrp="1"/>
          </p:cNvSpPr>
          <p:nvPr>
            <p:ph idx="4294967295"/>
          </p:nvPr>
        </p:nvSpPr>
        <p:spPr>
          <a:xfrm>
            <a:off x="930172" y="1418818"/>
            <a:ext cx="3845859" cy="353163"/>
          </a:xfrm>
          <a:prstGeom prst="rect">
            <a:avLst/>
          </a:prstGeom>
        </p:spPr>
        <p:txBody>
          <a:bodyPr>
            <a:normAutofit fontScale="92500" lnSpcReduction="10000"/>
          </a:bodyPr>
          <a:lstStyle/>
          <a:p>
            <a:pPr marL="0" indent="0" algn="l">
              <a:buNone/>
            </a:pPr>
            <a:r>
              <a:rPr lang="en-US" dirty="0">
                <a:solidFill>
                  <a:srgbClr val="AB0520"/>
                </a:solidFill>
              </a:rPr>
              <a:t>ASSISTANCE AVAILABLE</a:t>
            </a:r>
          </a:p>
        </p:txBody>
      </p:sp>
    </p:spTree>
    <p:extLst>
      <p:ext uri="{BB962C8B-B14F-4D97-AF65-F5344CB8AC3E}">
        <p14:creationId xmlns:p14="http://schemas.microsoft.com/office/powerpoint/2010/main" val="16158195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56AE12-8ED5-4BD1-9FCD-7B6AC907CEA1}"/>
              </a:ext>
            </a:extLst>
          </p:cNvPr>
          <p:cNvSpPr/>
          <p:nvPr/>
        </p:nvSpPr>
        <p:spPr>
          <a:xfrm>
            <a:off x="95250" y="1320800"/>
            <a:ext cx="8993188" cy="5438775"/>
          </a:xfrm>
          <a:prstGeom prst="rect">
            <a:avLst/>
          </a:prstGeom>
          <a:solidFill>
            <a:schemeClr val="tx2">
              <a:lumMod val="60000"/>
              <a:lumOff val="40000"/>
              <a:alpha val="50000"/>
            </a:schemeClr>
          </a:solidFill>
          <a:ln>
            <a:noFill/>
          </a:ln>
          <a:effectLst>
            <a:outerShdw blurRad="50800" dist="381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a:lstStyle/>
          <a:p>
            <a:pPr marL="0" marR="0" lvl="0" indent="0" algn="ctr" defTabSz="457106"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yriad Pro SemiCond"/>
              <a:ea typeface="+mn-ea"/>
              <a:cs typeface="+mn-cs"/>
            </a:endParaRPr>
          </a:p>
        </p:txBody>
      </p:sp>
      <p:sp>
        <p:nvSpPr>
          <p:cNvPr id="11" name="Title 2">
            <a:extLst>
              <a:ext uri="{FF2B5EF4-FFF2-40B4-BE49-F238E27FC236}">
                <a16:creationId xmlns:a16="http://schemas.microsoft.com/office/drawing/2014/main" id="{27C7412D-47B9-419B-AEC5-24A56DF9C1C2}"/>
              </a:ext>
            </a:extLst>
          </p:cNvPr>
          <p:cNvSpPr txBox="1">
            <a:spLocks/>
          </p:cNvSpPr>
          <p:nvPr/>
        </p:nvSpPr>
        <p:spPr>
          <a:xfrm>
            <a:off x="327025" y="584200"/>
            <a:ext cx="8447088" cy="947738"/>
          </a:xfrm>
          <a:prstGeom prst="rect">
            <a:avLst/>
          </a:prstGeom>
        </p:spPr>
        <p:txBody>
          <a:bodyPr lIns="91424" tIns="45712" rIns="91424" bIns="45712" anchor="ctr">
            <a:normAutofit/>
          </a:bodyPr>
          <a:lstStyle>
            <a:lvl1pPr algn="ctr" defTabSz="914400" rtl="0" eaLnBrk="1" latinLnBrk="0" hangingPunct="1">
              <a:lnSpc>
                <a:spcPct val="90000"/>
              </a:lnSpc>
              <a:spcBef>
                <a:spcPct val="0"/>
              </a:spcBef>
              <a:buNone/>
              <a:defRPr sz="3200" b="0" i="0" kern="1200">
                <a:solidFill>
                  <a:srgbClr val="FFFFFF"/>
                </a:solidFill>
                <a:effectLst>
                  <a:outerShdw blurRad="38100" dist="38100" dir="2700000" algn="tl">
                    <a:srgbClr val="000000">
                      <a:alpha val="43137"/>
                    </a:srgbClr>
                  </a:outerShdw>
                </a:effectLst>
                <a:latin typeface="Myriad Pro Semibold"/>
                <a:ea typeface="+mj-ea"/>
                <a:cs typeface="Myriad Pro Semibold"/>
              </a:defRPr>
            </a:lvl1pPr>
          </a:lstStyle>
          <a:p>
            <a:pPr marL="0" marR="0" lvl="0" indent="0" algn="ctr" defTabSz="685800" rtl="0" eaLnBrk="1" fontAlgn="base" latinLnBrk="0" hangingPunct="1">
              <a:lnSpc>
                <a:spcPct val="90000"/>
              </a:lnSpc>
              <a:spcBef>
                <a:spcPct val="0"/>
              </a:spcBef>
              <a:spcAft>
                <a:spcPct val="0"/>
              </a:spcAft>
              <a:buClrTx/>
              <a:buSzTx/>
              <a:buFontTx/>
              <a:buNone/>
              <a:tabLst/>
              <a:defRPr/>
            </a:pPr>
            <a:r>
              <a:rPr kumimoji="0" lang="en-US" sz="2775" b="1" i="0" u="none" strike="noStrike" kern="1200" cap="none" spc="0" normalizeH="0" baseline="0" noProof="0" dirty="0">
                <a:ln>
                  <a:noFill/>
                </a:ln>
                <a:solidFill>
                  <a:srgbClr val="0D385A"/>
                </a:solidFill>
                <a:effectLst>
                  <a:outerShdw blurRad="38100" dist="38100" dir="2700000" algn="tl">
                    <a:srgbClr val="000000">
                      <a:alpha val="43137"/>
                    </a:srgbClr>
                  </a:outerShdw>
                </a:effectLst>
                <a:uLnTx/>
                <a:uFillTx/>
                <a:latin typeface="Arial"/>
                <a:ea typeface="+mj-ea"/>
                <a:cs typeface="Myriad Pro"/>
              </a:rPr>
              <a:t>Research Administration Services</a:t>
            </a:r>
          </a:p>
        </p:txBody>
      </p:sp>
      <p:sp>
        <p:nvSpPr>
          <p:cNvPr id="3" name="TextBox 2">
            <a:extLst>
              <a:ext uri="{FF2B5EF4-FFF2-40B4-BE49-F238E27FC236}">
                <a16:creationId xmlns:a16="http://schemas.microsoft.com/office/drawing/2014/main" id="{0CFD7885-1C99-459E-871E-B3BB414297CA}"/>
              </a:ext>
            </a:extLst>
          </p:cNvPr>
          <p:cNvSpPr txBox="1"/>
          <p:nvPr/>
        </p:nvSpPr>
        <p:spPr>
          <a:xfrm>
            <a:off x="1925638" y="2797175"/>
            <a:ext cx="1778000" cy="4041775"/>
          </a:xfrm>
          <a:prstGeom prst="rect">
            <a:avLst/>
          </a:prstGeom>
          <a:noFill/>
        </p:spPr>
        <p:txBody>
          <a:bodyPr>
            <a:spAutoFit/>
          </a:bodyPr>
          <a:lstStyle>
            <a:lvl1pPr defTabSz="455613">
              <a:defRPr>
                <a:solidFill>
                  <a:schemeClr val="tx1"/>
                </a:solidFill>
                <a:latin typeface="Times New Roman" panose="02020603050405020304" pitchFamily="18" charset="0"/>
              </a:defRPr>
            </a:lvl1pPr>
            <a:lvl2pPr marL="742950" indent="-285750" defTabSz="455613">
              <a:defRPr>
                <a:solidFill>
                  <a:schemeClr val="tx1"/>
                </a:solidFill>
                <a:latin typeface="Times New Roman" panose="02020603050405020304" pitchFamily="18" charset="0"/>
              </a:defRPr>
            </a:lvl2pPr>
            <a:lvl3pPr marL="1143000" indent="-228600" defTabSz="455613">
              <a:defRPr>
                <a:solidFill>
                  <a:schemeClr val="tx1"/>
                </a:solidFill>
                <a:latin typeface="Times New Roman" panose="02020603050405020304" pitchFamily="18" charset="0"/>
              </a:defRPr>
            </a:lvl3pPr>
            <a:lvl4pPr marL="1600200" indent="-228600" defTabSz="455613">
              <a:defRPr>
                <a:solidFill>
                  <a:schemeClr val="tx1"/>
                </a:solidFill>
                <a:latin typeface="Times New Roman" panose="02020603050405020304" pitchFamily="18" charset="0"/>
              </a:defRPr>
            </a:lvl4pPr>
            <a:lvl5pPr marL="2057400" indent="-228600" defTabSz="455613">
              <a:defRPr>
                <a:solidFill>
                  <a:schemeClr val="tx1"/>
                </a:solidFill>
                <a:latin typeface="Times New Roman" panose="02020603050405020304" pitchFamily="18" charset="0"/>
              </a:defRPr>
            </a:lvl5pPr>
            <a:lvl6pPr marL="2514600" indent="-228600" defTabSz="45561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561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561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5613"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455613"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outerShdw blurRad="38100" dist="38100" dir="2700000" algn="tl">
                    <a:srgbClr val="C0C0C0"/>
                  </a:outerShdw>
                </a:effectLst>
                <a:uLnTx/>
                <a:uFillTx/>
                <a:latin typeface="Myriad Pro SemiCond"/>
                <a:ea typeface="+mn-ea"/>
                <a:cs typeface="+mn-cs"/>
              </a:rPr>
              <a:t>Grants</a:t>
            </a:r>
          </a:p>
          <a:p>
            <a:pPr marL="0" marR="0" lvl="0" indent="0" algn="ctr" defTabSz="455613" rtl="0" eaLnBrk="0" fontAlgn="base" latinLnBrk="0" hangingPunct="0">
              <a:lnSpc>
                <a:spcPct val="100000"/>
              </a:lnSpc>
              <a:spcBef>
                <a:spcPct val="0"/>
              </a:spcBef>
              <a:spcAft>
                <a:spcPct val="0"/>
              </a:spcAft>
              <a:buClrTx/>
              <a:buSzTx/>
              <a:buFontTx/>
              <a:buNone/>
              <a:tabLst/>
              <a:defRPr/>
            </a:pPr>
            <a:endParaRPr kumimoji="0" lang="en-US" altLang="en-US" sz="100" b="1" i="0" u="none" strike="noStrike" kern="1200" cap="none" spc="0" normalizeH="0" baseline="0" noProof="0">
              <a:ln>
                <a:noFill/>
              </a:ln>
              <a:solidFill>
                <a:srgbClr val="FFFF00"/>
              </a:solidFill>
              <a:effectLst/>
              <a:uLnTx/>
              <a:uFillTx/>
              <a:latin typeface="Myriad Pro SemiCond"/>
              <a:ea typeface="+mn-ea"/>
              <a:cs typeface="+mn-cs"/>
            </a:endParaRPr>
          </a:p>
          <a:p>
            <a:pPr marL="0" marR="0" lvl="0" indent="0" algn="l" defTabSz="455613"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300" b="0" i="0" u="none" strike="noStrike" kern="1200" cap="none" spc="0" normalizeH="0" baseline="0" noProof="0">
              <a:ln>
                <a:noFill/>
              </a:ln>
              <a:solidFill>
                <a:srgbClr val="FFFFFF"/>
              </a:solidFill>
              <a:effectLst/>
              <a:uLnTx/>
              <a:uFillTx/>
              <a:latin typeface="Myriad Pro SemiCond"/>
              <a:ea typeface="+mn-ea"/>
              <a:cs typeface="+mn-cs"/>
            </a:endParaRPr>
          </a:p>
          <a:p>
            <a:pPr marL="0" marR="0" lvl="0" indent="0" algn="l" defTabSz="45561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a:ln>
                  <a:noFill/>
                </a:ln>
                <a:solidFill>
                  <a:srgbClr val="FFFFFF"/>
                </a:solidFill>
                <a:effectLst/>
                <a:uLnTx/>
                <a:uFillTx/>
                <a:latin typeface="Myriad Pro SemiCond"/>
                <a:ea typeface="+mn-ea"/>
                <a:cs typeface="+mn-cs"/>
              </a:rPr>
              <a:t>Budget development</a:t>
            </a:r>
          </a:p>
          <a:p>
            <a:pPr marL="0" marR="0" lvl="0" indent="0" algn="l" defTabSz="45561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a:ln>
                  <a:noFill/>
                </a:ln>
                <a:solidFill>
                  <a:srgbClr val="FFFFFF"/>
                </a:solidFill>
                <a:effectLst/>
                <a:uLnTx/>
                <a:uFillTx/>
                <a:latin typeface="Myriad Pro SemiCond"/>
                <a:ea typeface="+mn-ea"/>
                <a:cs typeface="+mn-cs"/>
              </a:rPr>
              <a:t>Prepare grant administrative sections</a:t>
            </a:r>
          </a:p>
          <a:p>
            <a:pPr marL="0" marR="0" lvl="0" indent="0" algn="l" defTabSz="45561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a:ln>
                  <a:noFill/>
                </a:ln>
                <a:solidFill>
                  <a:srgbClr val="FFFFFF"/>
                </a:solidFill>
                <a:effectLst/>
                <a:uLnTx/>
                <a:uFillTx/>
                <a:latin typeface="Myriad Pro SemiCond"/>
                <a:ea typeface="+mn-ea"/>
                <a:cs typeface="+mn-cs"/>
              </a:rPr>
              <a:t>Provide institutional support letters</a:t>
            </a:r>
          </a:p>
          <a:p>
            <a:pPr marL="0" marR="0" lvl="0" indent="0" algn="l" defTabSz="45561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a:ln>
                  <a:noFill/>
                </a:ln>
                <a:solidFill>
                  <a:srgbClr val="FFFFFF"/>
                </a:solidFill>
                <a:effectLst/>
                <a:uLnTx/>
                <a:uFillTx/>
                <a:latin typeface="Myriad Pro SemiCond"/>
                <a:ea typeface="+mn-ea"/>
                <a:cs typeface="+mn-cs"/>
              </a:rPr>
              <a:t>Secure institutional Endorsements</a:t>
            </a:r>
          </a:p>
          <a:p>
            <a:pPr marL="0" marR="0" lvl="0" indent="0" algn="l" defTabSz="45561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a:ln>
                  <a:noFill/>
                </a:ln>
                <a:solidFill>
                  <a:srgbClr val="FFFFFF"/>
                </a:solidFill>
                <a:effectLst/>
                <a:uLnTx/>
                <a:uFillTx/>
                <a:latin typeface="Myriad Pro SemiCond"/>
                <a:ea typeface="+mn-ea"/>
                <a:cs typeface="+mn-cs"/>
              </a:rPr>
              <a:t>Route for internal approvals</a:t>
            </a:r>
          </a:p>
          <a:p>
            <a:pPr marL="0" marR="0" lvl="0" indent="0" algn="l" defTabSz="45561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a:ln>
                  <a:noFill/>
                </a:ln>
                <a:solidFill>
                  <a:srgbClr val="FFFFFF"/>
                </a:solidFill>
                <a:effectLst/>
                <a:uLnTx/>
                <a:uFillTx/>
                <a:latin typeface="Myriad Pro SemiCond"/>
                <a:ea typeface="+mn-ea"/>
                <a:cs typeface="+mn-cs"/>
              </a:rPr>
              <a:t>Submit grant to external sponsor</a:t>
            </a:r>
          </a:p>
          <a:p>
            <a:pPr marL="0" marR="0" lvl="0" indent="0" algn="l" defTabSz="45561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a:ln>
                  <a:noFill/>
                </a:ln>
                <a:solidFill>
                  <a:srgbClr val="FFFFFF"/>
                </a:solidFill>
                <a:effectLst/>
                <a:uLnTx/>
                <a:uFillTx/>
                <a:latin typeface="Myriad Pro SemiCond"/>
                <a:ea typeface="+mn-ea"/>
                <a:cs typeface="+mn-cs"/>
              </a:rPr>
              <a:t>Progress reports</a:t>
            </a:r>
          </a:p>
          <a:p>
            <a:pPr marL="0" marR="0" lvl="0" indent="0" algn="l" defTabSz="45561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a:ln>
                  <a:noFill/>
                </a:ln>
                <a:solidFill>
                  <a:srgbClr val="FFFFFF"/>
                </a:solidFill>
                <a:effectLst/>
                <a:uLnTx/>
                <a:uFillTx/>
                <a:latin typeface="Myriad Pro SemiCond"/>
                <a:ea typeface="+mn-ea"/>
                <a:cs typeface="+mn-cs"/>
              </a:rPr>
              <a:t>Sponsor prior approval &amp; carryforward requests</a:t>
            </a:r>
          </a:p>
          <a:p>
            <a:pPr marL="0" marR="0" lvl="0" indent="0" algn="l" defTabSz="45561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a:ln>
                  <a:noFill/>
                </a:ln>
                <a:solidFill>
                  <a:srgbClr val="FFFFFF"/>
                </a:solidFill>
                <a:effectLst/>
                <a:uLnTx/>
                <a:uFillTx/>
                <a:latin typeface="Myriad Pro SemiCond"/>
                <a:ea typeface="+mn-ea"/>
                <a:cs typeface="+mn-cs"/>
              </a:rPr>
              <a:t>Public Access Compliance</a:t>
            </a:r>
          </a:p>
          <a:p>
            <a:pPr marL="0" marR="0" lvl="0" indent="0" algn="l" defTabSz="45561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a:ln>
                  <a:noFill/>
                </a:ln>
                <a:solidFill>
                  <a:srgbClr val="FFFFFF"/>
                </a:solidFill>
                <a:effectLst/>
                <a:uLnTx/>
                <a:uFillTx/>
                <a:latin typeface="Myriad Pro SemiCond"/>
                <a:ea typeface="+mn-ea"/>
                <a:cs typeface="+mn-cs"/>
              </a:rPr>
              <a:t>Consulting agreements, subawards</a:t>
            </a:r>
          </a:p>
          <a:p>
            <a:pPr marL="0" marR="0" lvl="0" indent="0" algn="l" defTabSz="45561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a:ln>
                  <a:noFill/>
                </a:ln>
                <a:solidFill>
                  <a:srgbClr val="FFFFFF"/>
                </a:solidFill>
                <a:effectLst/>
                <a:uLnTx/>
                <a:uFillTx/>
                <a:latin typeface="Myriad Pro SemiCond"/>
                <a:ea typeface="+mn-ea"/>
                <a:cs typeface="+mn-cs"/>
              </a:rPr>
              <a:t>Grant close-outs &amp; </a:t>
            </a:r>
            <a:br>
              <a:rPr kumimoji="0" lang="en-US" altLang="en-US" sz="1000" b="0" i="0" u="none" strike="noStrike" kern="1200" cap="none" spc="0" normalizeH="0" baseline="0" noProof="0">
                <a:ln>
                  <a:noFill/>
                </a:ln>
                <a:solidFill>
                  <a:srgbClr val="FFFFFF"/>
                </a:solidFill>
                <a:effectLst/>
                <a:uLnTx/>
                <a:uFillTx/>
                <a:latin typeface="Myriad Pro SemiCond"/>
                <a:ea typeface="+mn-ea"/>
                <a:cs typeface="+mn-cs"/>
              </a:rPr>
            </a:br>
            <a:r>
              <a:rPr kumimoji="0" lang="en-US" altLang="en-US" sz="1000" b="0" i="0" u="none" strike="noStrike" kern="1200" cap="none" spc="0" normalizeH="0" baseline="0" noProof="0">
                <a:ln>
                  <a:noFill/>
                </a:ln>
                <a:solidFill>
                  <a:srgbClr val="FFFFFF"/>
                </a:solidFill>
                <a:effectLst/>
                <a:uLnTx/>
                <a:uFillTx/>
                <a:latin typeface="Myriad Pro SemiCond"/>
                <a:ea typeface="+mn-ea"/>
                <a:cs typeface="+mn-cs"/>
              </a:rPr>
              <a:t>no-cost extensions</a:t>
            </a:r>
          </a:p>
          <a:p>
            <a:pPr marL="0" marR="0" lvl="0" indent="0" algn="l" defTabSz="45561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a:ln>
                  <a:noFill/>
                </a:ln>
                <a:solidFill>
                  <a:srgbClr val="FFFFFF"/>
                </a:solidFill>
                <a:effectLst/>
                <a:uLnTx/>
                <a:uFillTx/>
                <a:latin typeface="Myriad Pro SemiCond"/>
                <a:ea typeface="+mn-ea"/>
                <a:cs typeface="+mn-cs"/>
              </a:rPr>
              <a:t>Data reports and metrics</a:t>
            </a:r>
          </a:p>
          <a:p>
            <a:pPr marL="0" marR="0" lvl="0" indent="0" algn="l" defTabSz="45561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a:ln>
                  <a:noFill/>
                </a:ln>
                <a:solidFill>
                  <a:srgbClr val="FFFFFF"/>
                </a:solidFill>
                <a:effectLst/>
                <a:uLnTx/>
                <a:uFillTx/>
                <a:latin typeface="Myriad Pro SemiCond"/>
                <a:ea typeface="+mn-ea"/>
                <a:cs typeface="+mn-cs"/>
              </a:rPr>
              <a:t>Departing PI transitions</a:t>
            </a:r>
          </a:p>
          <a:p>
            <a:pPr marL="0" marR="0" lvl="0" indent="0" algn="l" defTabSz="455613"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1000" b="0" i="0" u="none" strike="noStrike" kern="1200" cap="none" spc="0" normalizeH="0" baseline="0" noProof="0">
              <a:ln>
                <a:noFill/>
              </a:ln>
              <a:solidFill>
                <a:srgbClr val="FFFFFF"/>
              </a:solidFill>
              <a:effectLst/>
              <a:uLnTx/>
              <a:uFillTx/>
              <a:latin typeface="Myriad Pro SemiCond"/>
              <a:ea typeface="+mn-ea"/>
              <a:cs typeface="+mn-cs"/>
            </a:endParaRPr>
          </a:p>
          <a:p>
            <a:pPr marL="0" marR="0" lvl="0" indent="0" algn="l" defTabSz="455613" rtl="0" eaLnBrk="0" fontAlgn="base" latinLnBrk="0" hangingPunct="0">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Myriad Pro SemiCond"/>
              <a:ea typeface="+mn-ea"/>
              <a:cs typeface="+mn-cs"/>
            </a:endParaRPr>
          </a:p>
        </p:txBody>
      </p:sp>
      <p:sp>
        <p:nvSpPr>
          <p:cNvPr id="6" name="TextBox 5">
            <a:extLst>
              <a:ext uri="{FF2B5EF4-FFF2-40B4-BE49-F238E27FC236}">
                <a16:creationId xmlns:a16="http://schemas.microsoft.com/office/drawing/2014/main" id="{858A5F5D-C070-4C69-9547-8F02ADB35925}"/>
              </a:ext>
            </a:extLst>
          </p:cNvPr>
          <p:cNvSpPr txBox="1"/>
          <p:nvPr/>
        </p:nvSpPr>
        <p:spPr>
          <a:xfrm>
            <a:off x="249238" y="2776538"/>
            <a:ext cx="1655762" cy="2366962"/>
          </a:xfrm>
          <a:prstGeom prst="rect">
            <a:avLst/>
          </a:prstGeom>
          <a:noFill/>
        </p:spPr>
        <p:txBody>
          <a:bodyPr>
            <a:spAutoFit/>
          </a:bodyPr>
          <a:lstStyle>
            <a:lvl1pPr defTabSz="455613">
              <a:defRPr>
                <a:solidFill>
                  <a:schemeClr val="tx1"/>
                </a:solidFill>
                <a:latin typeface="Times New Roman" panose="02020603050405020304" pitchFamily="18" charset="0"/>
              </a:defRPr>
            </a:lvl1pPr>
            <a:lvl2pPr marL="742950" indent="-285750" defTabSz="455613">
              <a:defRPr>
                <a:solidFill>
                  <a:schemeClr val="tx1"/>
                </a:solidFill>
                <a:latin typeface="Times New Roman" panose="02020603050405020304" pitchFamily="18" charset="0"/>
              </a:defRPr>
            </a:lvl2pPr>
            <a:lvl3pPr marL="1143000" indent="-228600" defTabSz="455613">
              <a:defRPr>
                <a:solidFill>
                  <a:schemeClr val="tx1"/>
                </a:solidFill>
                <a:latin typeface="Times New Roman" panose="02020603050405020304" pitchFamily="18" charset="0"/>
              </a:defRPr>
            </a:lvl3pPr>
            <a:lvl4pPr marL="1600200" indent="-228600" defTabSz="455613">
              <a:defRPr>
                <a:solidFill>
                  <a:schemeClr val="tx1"/>
                </a:solidFill>
                <a:latin typeface="Times New Roman" panose="02020603050405020304" pitchFamily="18" charset="0"/>
              </a:defRPr>
            </a:lvl4pPr>
            <a:lvl5pPr marL="2057400" indent="-228600" defTabSz="455613">
              <a:defRPr>
                <a:solidFill>
                  <a:schemeClr val="tx1"/>
                </a:solidFill>
                <a:latin typeface="Times New Roman" panose="02020603050405020304" pitchFamily="18" charset="0"/>
              </a:defRPr>
            </a:lvl5pPr>
            <a:lvl6pPr marL="2514600" indent="-228600" defTabSz="45561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561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561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5613"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455613"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outerShdw blurRad="38100" dist="38100" dir="2700000" algn="tl">
                    <a:srgbClr val="C0C0C0"/>
                  </a:outerShdw>
                </a:effectLst>
                <a:uLnTx/>
                <a:uFillTx/>
                <a:latin typeface="Myriad Pro SemiCond"/>
                <a:ea typeface="+mn-ea"/>
                <a:cs typeface="+mn-cs"/>
              </a:rPr>
              <a:t>Proposal Development</a:t>
            </a:r>
          </a:p>
          <a:p>
            <a:pPr marL="0" marR="0" lvl="0" indent="0" algn="l" defTabSz="455613"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1000" b="0" i="0" u="none" strike="noStrike" kern="1200" cap="none" spc="0" normalizeH="0" baseline="0" noProof="0">
              <a:ln>
                <a:noFill/>
              </a:ln>
              <a:solidFill>
                <a:srgbClr val="FFFFFF"/>
              </a:solidFill>
              <a:effectLst/>
              <a:uLnTx/>
              <a:uFillTx/>
              <a:latin typeface="Myriad Pro SemiCond"/>
              <a:ea typeface="+mn-ea"/>
              <a:cs typeface="+mn-cs"/>
            </a:endParaRPr>
          </a:p>
          <a:p>
            <a:pPr marL="0" marR="0" lvl="0" indent="0" algn="l" defTabSz="45561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a:ln>
                  <a:noFill/>
                </a:ln>
                <a:solidFill>
                  <a:srgbClr val="FFFFFF"/>
                </a:solidFill>
                <a:effectLst/>
                <a:uLnTx/>
                <a:uFillTx/>
                <a:latin typeface="Myriad Pro SemiCond"/>
                <a:ea typeface="+mn-ea"/>
                <a:cs typeface="+mn-cs"/>
              </a:rPr>
              <a:t>Find grant opportunities</a:t>
            </a:r>
          </a:p>
          <a:p>
            <a:pPr marL="0" marR="0" lvl="0" indent="0" algn="l" defTabSz="45561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a:ln>
                  <a:noFill/>
                </a:ln>
                <a:solidFill>
                  <a:srgbClr val="FFFFFF"/>
                </a:solidFill>
                <a:effectLst/>
                <a:uLnTx/>
                <a:uFillTx/>
                <a:latin typeface="Myriad Pro SemiCond"/>
                <a:ea typeface="+mn-ea"/>
                <a:cs typeface="+mn-cs"/>
              </a:rPr>
              <a:t>Coordinate internal grant competitions</a:t>
            </a:r>
          </a:p>
          <a:p>
            <a:pPr marL="0" marR="0" lvl="0" indent="0" algn="l" defTabSz="45561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a:ln>
                  <a:noFill/>
                </a:ln>
                <a:solidFill>
                  <a:srgbClr val="FFFFFF"/>
                </a:solidFill>
                <a:effectLst/>
                <a:uLnTx/>
                <a:uFillTx/>
                <a:latin typeface="Myriad Pro SemiCond"/>
                <a:ea typeface="+mn-ea"/>
                <a:cs typeface="+mn-cs"/>
              </a:rPr>
              <a:t>Maintain description  of core facilities services</a:t>
            </a:r>
          </a:p>
          <a:p>
            <a:pPr marL="0" marR="0" lvl="0" indent="0" algn="l" defTabSz="45561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a:ln>
                  <a:noFill/>
                </a:ln>
                <a:solidFill>
                  <a:srgbClr val="FFFFFF"/>
                </a:solidFill>
                <a:effectLst/>
                <a:uLnTx/>
                <a:uFillTx/>
                <a:latin typeface="Myriad Pro SemiCond"/>
                <a:ea typeface="+mn-ea"/>
                <a:cs typeface="+mn-cs"/>
              </a:rPr>
              <a:t>Develop and maintain trainee tracking database (T32s) </a:t>
            </a:r>
          </a:p>
          <a:p>
            <a:pPr marL="0" marR="0" lvl="0" indent="0" algn="l" defTabSz="455613" rtl="0" eaLnBrk="0" fontAlgn="base" latinLnBrk="0" hangingPunct="0">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Myriad Pro SemiCond"/>
              <a:ea typeface="+mn-ea"/>
              <a:cs typeface="+mn-cs"/>
            </a:endParaRPr>
          </a:p>
        </p:txBody>
      </p:sp>
      <p:sp>
        <p:nvSpPr>
          <p:cNvPr id="7" name="TextBox 6">
            <a:extLst>
              <a:ext uri="{FF2B5EF4-FFF2-40B4-BE49-F238E27FC236}">
                <a16:creationId xmlns:a16="http://schemas.microsoft.com/office/drawing/2014/main" id="{3694CA44-4408-4FE6-BC49-BB9578B21AAD}"/>
              </a:ext>
            </a:extLst>
          </p:cNvPr>
          <p:cNvSpPr txBox="1"/>
          <p:nvPr/>
        </p:nvSpPr>
        <p:spPr>
          <a:xfrm>
            <a:off x="3679825" y="2816225"/>
            <a:ext cx="1689100" cy="2925763"/>
          </a:xfrm>
          <a:prstGeom prst="rect">
            <a:avLst/>
          </a:prstGeom>
          <a:noFill/>
        </p:spPr>
        <p:txBody>
          <a:bodyPr>
            <a:spAutoFit/>
          </a:bodyPr>
          <a:lstStyle>
            <a:lvl1pPr defTabSz="455613">
              <a:defRPr>
                <a:solidFill>
                  <a:schemeClr val="tx1"/>
                </a:solidFill>
                <a:latin typeface="Times New Roman" panose="02020603050405020304" pitchFamily="18" charset="0"/>
              </a:defRPr>
            </a:lvl1pPr>
            <a:lvl2pPr marL="742950" indent="-285750" defTabSz="455613">
              <a:defRPr>
                <a:solidFill>
                  <a:schemeClr val="tx1"/>
                </a:solidFill>
                <a:latin typeface="Times New Roman" panose="02020603050405020304" pitchFamily="18" charset="0"/>
              </a:defRPr>
            </a:lvl2pPr>
            <a:lvl3pPr marL="1143000" indent="-228600" defTabSz="455613">
              <a:defRPr>
                <a:solidFill>
                  <a:schemeClr val="tx1"/>
                </a:solidFill>
                <a:latin typeface="Times New Roman" panose="02020603050405020304" pitchFamily="18" charset="0"/>
              </a:defRPr>
            </a:lvl3pPr>
            <a:lvl4pPr marL="1600200" indent="-228600" defTabSz="455613">
              <a:defRPr>
                <a:solidFill>
                  <a:schemeClr val="tx1"/>
                </a:solidFill>
                <a:latin typeface="Times New Roman" panose="02020603050405020304" pitchFamily="18" charset="0"/>
              </a:defRPr>
            </a:lvl4pPr>
            <a:lvl5pPr marL="2057400" indent="-228600" defTabSz="455613">
              <a:defRPr>
                <a:solidFill>
                  <a:schemeClr val="tx1"/>
                </a:solidFill>
                <a:latin typeface="Times New Roman" panose="02020603050405020304" pitchFamily="18" charset="0"/>
              </a:defRPr>
            </a:lvl5pPr>
            <a:lvl6pPr marL="2514600" indent="-228600" defTabSz="45561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561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561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5613"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455613"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outerShdw blurRad="38100" dist="38100" dir="2700000" algn="tl">
                    <a:srgbClr val="C0C0C0"/>
                  </a:outerShdw>
                </a:effectLst>
                <a:uLnTx/>
                <a:uFillTx/>
                <a:latin typeface="Myriad Pro SemiCond"/>
                <a:ea typeface="+mn-ea"/>
                <a:cs typeface="+mn-cs"/>
              </a:rPr>
              <a:t>Contracts</a:t>
            </a:r>
          </a:p>
          <a:p>
            <a:pPr marL="0" marR="0" lvl="0" indent="0" algn="ctr" defTabSz="455613" rtl="0" eaLnBrk="0" fontAlgn="base" latinLnBrk="0" hangingPunct="0">
              <a:lnSpc>
                <a:spcPct val="100000"/>
              </a:lnSpc>
              <a:spcBef>
                <a:spcPct val="0"/>
              </a:spcBef>
              <a:spcAft>
                <a:spcPct val="0"/>
              </a:spcAft>
              <a:buClrTx/>
              <a:buSzTx/>
              <a:buFontTx/>
              <a:buNone/>
              <a:tabLst/>
              <a:defRPr/>
            </a:pPr>
            <a:endParaRPr kumimoji="0" lang="en-US" altLang="en-US" sz="300" b="1" i="0" u="none" strike="noStrike" kern="1200" cap="none" spc="0" normalizeH="0" baseline="0" noProof="0">
              <a:ln>
                <a:noFill/>
              </a:ln>
              <a:solidFill>
                <a:srgbClr val="FFFF00"/>
              </a:solidFill>
              <a:effectLst/>
              <a:uLnTx/>
              <a:uFillTx/>
              <a:latin typeface="Myriad Pro SemiCond"/>
              <a:ea typeface="+mn-ea"/>
              <a:cs typeface="+mn-cs"/>
            </a:endParaRPr>
          </a:p>
          <a:p>
            <a:pPr marL="0" marR="0" lvl="0" indent="0" algn="l" defTabSz="45561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a:ln>
                  <a:noFill/>
                </a:ln>
                <a:solidFill>
                  <a:srgbClr val="FFFFFF"/>
                </a:solidFill>
                <a:effectLst/>
                <a:uLnTx/>
                <a:uFillTx/>
                <a:latin typeface="Myriad Pro SemiCond"/>
                <a:ea typeface="+mn-ea"/>
                <a:cs typeface="+mn-cs"/>
              </a:rPr>
              <a:t>Receipt of award</a:t>
            </a:r>
          </a:p>
          <a:p>
            <a:pPr marL="0" marR="0" lvl="0" indent="0" algn="l" defTabSz="45561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a:ln>
                  <a:noFill/>
                </a:ln>
                <a:solidFill>
                  <a:srgbClr val="FFFFFF"/>
                </a:solidFill>
                <a:effectLst/>
                <a:uLnTx/>
                <a:uFillTx/>
                <a:latin typeface="Myriad Pro SemiCond"/>
                <a:ea typeface="+mn-ea"/>
                <a:cs typeface="+mn-cs"/>
              </a:rPr>
              <a:t>Interpret terms and conditions as well as sponsor requirements</a:t>
            </a:r>
          </a:p>
          <a:p>
            <a:pPr marL="0" marR="0" lvl="0" indent="0" algn="l" defTabSz="45561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a:ln>
                  <a:noFill/>
                </a:ln>
                <a:solidFill>
                  <a:srgbClr val="FFFFFF"/>
                </a:solidFill>
                <a:effectLst/>
                <a:uLnTx/>
                <a:uFillTx/>
                <a:latin typeface="Myriad Pro SemiCond"/>
                <a:ea typeface="+mn-ea"/>
                <a:cs typeface="+mn-cs"/>
              </a:rPr>
              <a:t>Offer consultations with faculty seeking external funding and explain university requirements relative to funding</a:t>
            </a:r>
          </a:p>
          <a:p>
            <a:pPr marL="0" marR="0" lvl="0" indent="0" algn="l" defTabSz="45561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a:ln>
                  <a:noFill/>
                </a:ln>
                <a:solidFill>
                  <a:srgbClr val="FFFFFF"/>
                </a:solidFill>
                <a:effectLst/>
                <a:uLnTx/>
                <a:uFillTx/>
                <a:latin typeface="Myriad Pro SemiCond"/>
                <a:ea typeface="+mn-ea"/>
                <a:cs typeface="+mn-cs"/>
              </a:rPr>
              <a:t>Negotiate terms and conditions with sponsors </a:t>
            </a:r>
          </a:p>
          <a:p>
            <a:pPr marL="0" marR="0" lvl="0" indent="0" algn="l" defTabSz="45561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a:ln>
                  <a:noFill/>
                </a:ln>
                <a:solidFill>
                  <a:srgbClr val="FFFFFF"/>
                </a:solidFill>
                <a:effectLst/>
                <a:uLnTx/>
                <a:uFillTx/>
                <a:latin typeface="Myriad Pro SemiCond"/>
                <a:ea typeface="+mn-ea"/>
                <a:cs typeface="+mn-cs"/>
              </a:rPr>
              <a:t>Sign the negotiated agreement</a:t>
            </a:r>
          </a:p>
          <a:p>
            <a:pPr marL="0" marR="0" lvl="0" indent="0" algn="l" defTabSz="455613"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1000" b="0" i="0" u="none" strike="noStrike" kern="1200" cap="none" spc="0" normalizeH="0" baseline="0" noProof="0">
              <a:ln>
                <a:noFill/>
              </a:ln>
              <a:solidFill>
                <a:srgbClr val="FFFFFF"/>
              </a:solidFill>
              <a:effectLst/>
              <a:uLnTx/>
              <a:uFillTx/>
              <a:latin typeface="Myriad Pro SemiCond"/>
              <a:ea typeface="+mn-ea"/>
              <a:cs typeface="+mn-cs"/>
            </a:endParaRPr>
          </a:p>
          <a:p>
            <a:pPr marL="0" marR="0" lvl="0" indent="0" algn="l" defTabSz="455613" rtl="0" eaLnBrk="0" fontAlgn="base" latinLnBrk="0" hangingPunct="0">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Myriad Pro SemiCond"/>
              <a:ea typeface="+mn-ea"/>
              <a:cs typeface="+mn-cs"/>
            </a:endParaRPr>
          </a:p>
        </p:txBody>
      </p:sp>
      <p:sp>
        <p:nvSpPr>
          <p:cNvPr id="8" name="TextBox 7">
            <a:extLst>
              <a:ext uri="{FF2B5EF4-FFF2-40B4-BE49-F238E27FC236}">
                <a16:creationId xmlns:a16="http://schemas.microsoft.com/office/drawing/2014/main" id="{73BA0FA0-9BCE-4830-BEAF-54F6E492303A}"/>
              </a:ext>
            </a:extLst>
          </p:cNvPr>
          <p:cNvSpPr txBox="1"/>
          <p:nvPr/>
        </p:nvSpPr>
        <p:spPr>
          <a:xfrm>
            <a:off x="7223125" y="2820988"/>
            <a:ext cx="1684338" cy="3295650"/>
          </a:xfrm>
          <a:prstGeom prst="rect">
            <a:avLst/>
          </a:prstGeom>
          <a:noFill/>
        </p:spPr>
        <p:txBody>
          <a:bodyPr>
            <a:spAutoFit/>
          </a:bodyPr>
          <a:lstStyle>
            <a:lvl1pPr defTabSz="455613">
              <a:defRPr>
                <a:solidFill>
                  <a:schemeClr val="tx1"/>
                </a:solidFill>
                <a:latin typeface="Times New Roman" panose="02020603050405020304" pitchFamily="18" charset="0"/>
              </a:defRPr>
            </a:lvl1pPr>
            <a:lvl2pPr marL="742950" indent="-285750" defTabSz="455613">
              <a:defRPr>
                <a:solidFill>
                  <a:schemeClr val="tx1"/>
                </a:solidFill>
                <a:latin typeface="Times New Roman" panose="02020603050405020304" pitchFamily="18" charset="0"/>
              </a:defRPr>
            </a:lvl2pPr>
            <a:lvl3pPr marL="1143000" indent="-228600" defTabSz="455613">
              <a:defRPr>
                <a:solidFill>
                  <a:schemeClr val="tx1"/>
                </a:solidFill>
                <a:latin typeface="Times New Roman" panose="02020603050405020304" pitchFamily="18" charset="0"/>
              </a:defRPr>
            </a:lvl3pPr>
            <a:lvl4pPr marL="1600200" indent="-228600" defTabSz="455613">
              <a:defRPr>
                <a:solidFill>
                  <a:schemeClr val="tx1"/>
                </a:solidFill>
                <a:latin typeface="Times New Roman" panose="02020603050405020304" pitchFamily="18" charset="0"/>
              </a:defRPr>
            </a:lvl4pPr>
            <a:lvl5pPr marL="2057400" indent="-228600" defTabSz="455613">
              <a:defRPr>
                <a:solidFill>
                  <a:schemeClr val="tx1"/>
                </a:solidFill>
                <a:latin typeface="Times New Roman" panose="02020603050405020304" pitchFamily="18" charset="0"/>
              </a:defRPr>
            </a:lvl5pPr>
            <a:lvl6pPr marL="2514600" indent="-228600" defTabSz="45561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45561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45561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455613"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455613"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outerShdw blurRad="38100" dist="38100" dir="2700000" algn="tl">
                    <a:srgbClr val="C0C0C0"/>
                  </a:outerShdw>
                </a:effectLst>
                <a:uLnTx/>
                <a:uFillTx/>
                <a:latin typeface="Myriad Pro SemiCond"/>
                <a:ea typeface="+mn-ea"/>
                <a:cs typeface="+mn-cs"/>
              </a:rPr>
              <a:t>Clinical Trials</a:t>
            </a:r>
          </a:p>
          <a:p>
            <a:pPr marL="0" marR="0" lvl="0" indent="0" algn="ctr" defTabSz="455613" rtl="0" eaLnBrk="0" fontAlgn="base" latinLnBrk="0" hangingPunct="0">
              <a:lnSpc>
                <a:spcPct val="100000"/>
              </a:lnSpc>
              <a:spcBef>
                <a:spcPct val="0"/>
              </a:spcBef>
              <a:spcAft>
                <a:spcPct val="0"/>
              </a:spcAft>
              <a:buClrTx/>
              <a:buSzTx/>
              <a:buFontTx/>
              <a:buNone/>
              <a:tabLst/>
              <a:defRPr/>
            </a:pPr>
            <a:endParaRPr kumimoji="0" lang="en-US" altLang="en-US" sz="700" b="1" i="0" u="none" strike="noStrike" kern="1200" cap="none" spc="0" normalizeH="0" baseline="0" noProof="0">
              <a:ln>
                <a:noFill/>
              </a:ln>
              <a:solidFill>
                <a:srgbClr val="FFFF00"/>
              </a:solidFill>
              <a:effectLst/>
              <a:uLnTx/>
              <a:uFillTx/>
              <a:latin typeface="Myriad Pro SemiCond"/>
              <a:ea typeface="+mn-ea"/>
              <a:cs typeface="+mn-cs"/>
            </a:endParaRPr>
          </a:p>
          <a:p>
            <a:pPr marL="0" marR="0" lvl="0" indent="0" algn="l" defTabSz="45561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a:ln>
                  <a:noFill/>
                </a:ln>
                <a:solidFill>
                  <a:srgbClr val="FFFFFF"/>
                </a:solidFill>
                <a:effectLst/>
                <a:uLnTx/>
                <a:uFillTx/>
                <a:latin typeface="Myriad Pro SemiCond"/>
                <a:ea typeface="+mn-ea"/>
                <a:cs typeface="+mn-cs"/>
              </a:rPr>
              <a:t>Research Intake Form Management</a:t>
            </a:r>
          </a:p>
          <a:p>
            <a:pPr marL="0" marR="0" lvl="0" indent="0" algn="l" defTabSz="45561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a:ln>
                  <a:noFill/>
                </a:ln>
                <a:solidFill>
                  <a:srgbClr val="FFFFFF"/>
                </a:solidFill>
                <a:effectLst/>
                <a:uLnTx/>
                <a:uFillTx/>
                <a:latin typeface="Myriad Pro SemiCond"/>
                <a:ea typeface="+mn-ea"/>
                <a:cs typeface="+mn-cs"/>
              </a:rPr>
              <a:t>Coverage Analysis development</a:t>
            </a:r>
          </a:p>
          <a:p>
            <a:pPr marL="0" marR="0" lvl="0" indent="0" algn="l" defTabSz="45561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a:ln>
                  <a:noFill/>
                </a:ln>
                <a:solidFill>
                  <a:srgbClr val="FFFFFF"/>
                </a:solidFill>
                <a:effectLst/>
                <a:uLnTx/>
                <a:uFillTx/>
                <a:latin typeface="Myriad Pro SemiCond"/>
                <a:ea typeface="+mn-ea"/>
                <a:cs typeface="+mn-cs"/>
              </a:rPr>
              <a:t>Budget development, negotiation</a:t>
            </a:r>
          </a:p>
          <a:p>
            <a:pPr marL="0" marR="0" lvl="0" indent="0" algn="l" defTabSz="45561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a:ln>
                  <a:noFill/>
                </a:ln>
                <a:solidFill>
                  <a:srgbClr val="FFFFFF"/>
                </a:solidFill>
                <a:effectLst/>
                <a:uLnTx/>
                <a:uFillTx/>
                <a:latin typeface="Myriad Pro SemiCond"/>
                <a:ea typeface="+mn-ea"/>
                <a:cs typeface="+mn-cs"/>
              </a:rPr>
              <a:t>Secure institutional endorsement for CTAs, CDAs, MTAs, amendments</a:t>
            </a:r>
          </a:p>
          <a:p>
            <a:pPr marL="0" marR="0" lvl="0" indent="0" algn="l" defTabSz="45561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a:ln>
                  <a:noFill/>
                </a:ln>
                <a:solidFill>
                  <a:srgbClr val="FFFFFF"/>
                </a:solidFill>
                <a:effectLst/>
                <a:uLnTx/>
                <a:uFillTx/>
                <a:latin typeface="Myriad Pro SemiCond"/>
                <a:ea typeface="+mn-ea"/>
                <a:cs typeface="+mn-cs"/>
              </a:rPr>
              <a:t>Monthly Newsletter for Research Community</a:t>
            </a:r>
          </a:p>
          <a:p>
            <a:pPr marL="0" marR="0" lvl="0" indent="0" algn="l" defTabSz="45561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a:ln>
                  <a:noFill/>
                </a:ln>
                <a:solidFill>
                  <a:srgbClr val="FFFFFF"/>
                </a:solidFill>
                <a:effectLst/>
                <a:uLnTx/>
                <a:uFillTx/>
                <a:latin typeface="Myriad Pro SemiCond"/>
                <a:ea typeface="+mn-ea"/>
                <a:cs typeface="+mn-cs"/>
              </a:rPr>
              <a:t>Visit earning reconciliation, invoicing </a:t>
            </a:r>
          </a:p>
          <a:p>
            <a:pPr marL="0" marR="0" lvl="0" indent="0" algn="l" defTabSz="45561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a:ln>
                  <a:noFill/>
                </a:ln>
                <a:solidFill>
                  <a:srgbClr val="FFFFFF"/>
                </a:solidFill>
                <a:effectLst/>
                <a:uLnTx/>
                <a:uFillTx/>
                <a:latin typeface="Myriad Pro SemiCond"/>
                <a:ea typeface="+mn-ea"/>
                <a:cs typeface="+mn-cs"/>
              </a:rPr>
              <a:t>Cash collection, deposits</a:t>
            </a:r>
          </a:p>
          <a:p>
            <a:pPr marL="0" marR="0" lvl="0" indent="0" algn="l" defTabSz="455613" rtl="0" eaLnBrk="0" fontAlgn="base" latinLnBrk="0" hangingPunct="0">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Myriad Pro SemiCond"/>
              <a:ea typeface="+mn-ea"/>
              <a:cs typeface="+mn-cs"/>
            </a:endParaRPr>
          </a:p>
        </p:txBody>
      </p:sp>
      <p:pic>
        <p:nvPicPr>
          <p:cNvPr id="18" name="Picture 17" descr="Pre-Award.png">
            <a:extLst>
              <a:ext uri="{FF2B5EF4-FFF2-40B4-BE49-F238E27FC236}">
                <a16:creationId xmlns:a16="http://schemas.microsoft.com/office/drawing/2014/main" id="{0820C80C-BA6C-4EAD-8F6D-76531AD09651}"/>
              </a:ext>
            </a:extLst>
          </p:cNvPr>
          <p:cNvPicPr>
            <a:picLocks noChangeAspect="1"/>
          </p:cNvPicPr>
          <p:nvPr/>
        </p:nvPicPr>
        <p:blipFill>
          <a:blip r:embed="rId3"/>
          <a:stretch>
            <a:fillRect/>
          </a:stretch>
        </p:blipFill>
        <p:spPr>
          <a:xfrm>
            <a:off x="352425" y="1531938"/>
            <a:ext cx="1250950" cy="1249362"/>
          </a:xfrm>
          <a:prstGeom prst="rect">
            <a:avLst/>
          </a:prstGeom>
          <a:effectLst>
            <a:outerShdw blurRad="50800" dist="38100" dir="2700000" algn="tl" rotWithShape="0">
              <a:srgbClr val="000000">
                <a:alpha val="43000"/>
              </a:srgbClr>
            </a:outerShdw>
          </a:effectLst>
        </p:spPr>
      </p:pic>
      <p:pic>
        <p:nvPicPr>
          <p:cNvPr id="21" name="Picture 20" descr="ClinicalTrial.png">
            <a:extLst>
              <a:ext uri="{FF2B5EF4-FFF2-40B4-BE49-F238E27FC236}">
                <a16:creationId xmlns:a16="http://schemas.microsoft.com/office/drawing/2014/main" id="{101A3F10-A774-4405-BEB7-A58B3B58751D}"/>
              </a:ext>
            </a:extLst>
          </p:cNvPr>
          <p:cNvPicPr>
            <a:picLocks noChangeAspect="1"/>
          </p:cNvPicPr>
          <p:nvPr/>
        </p:nvPicPr>
        <p:blipFill>
          <a:blip r:embed="rId4"/>
          <a:stretch>
            <a:fillRect/>
          </a:stretch>
        </p:blipFill>
        <p:spPr>
          <a:xfrm>
            <a:off x="7353300" y="1517650"/>
            <a:ext cx="1311275" cy="1309688"/>
          </a:xfrm>
          <a:prstGeom prst="rect">
            <a:avLst/>
          </a:prstGeom>
          <a:effectLst>
            <a:outerShdw blurRad="50800" dist="38100" dir="2700000" algn="tl" rotWithShape="0">
              <a:srgbClr val="000000">
                <a:alpha val="43000"/>
              </a:srgbClr>
            </a:outerShdw>
          </a:effectLst>
        </p:spPr>
      </p:pic>
      <p:pic>
        <p:nvPicPr>
          <p:cNvPr id="23" name="Picture 22" descr="ResearchDev.2.png">
            <a:extLst>
              <a:ext uri="{FF2B5EF4-FFF2-40B4-BE49-F238E27FC236}">
                <a16:creationId xmlns:a16="http://schemas.microsoft.com/office/drawing/2014/main" id="{B64E2A2C-50E0-434F-947B-B182CB492912}"/>
              </a:ext>
            </a:extLst>
          </p:cNvPr>
          <p:cNvPicPr>
            <a:picLocks noChangeAspect="1"/>
          </p:cNvPicPr>
          <p:nvPr/>
        </p:nvPicPr>
        <p:blipFill>
          <a:blip r:embed="rId5"/>
          <a:stretch>
            <a:fillRect/>
          </a:stretch>
        </p:blipFill>
        <p:spPr>
          <a:xfrm>
            <a:off x="3898900" y="1547813"/>
            <a:ext cx="1250950" cy="1249362"/>
          </a:xfrm>
          <a:prstGeom prst="rect">
            <a:avLst/>
          </a:prstGeom>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3D1678D3-7645-4EF0-B571-545D092B21D2}"/>
              </a:ext>
            </a:extLst>
          </p:cNvPr>
          <p:cNvSpPr txBox="1"/>
          <p:nvPr/>
        </p:nvSpPr>
        <p:spPr>
          <a:xfrm>
            <a:off x="5499100" y="2805113"/>
            <a:ext cx="1724025" cy="2667000"/>
          </a:xfrm>
          <a:prstGeom prst="rect">
            <a:avLst/>
          </a:prstGeom>
          <a:noFill/>
        </p:spPr>
        <p:txBody>
          <a:bodyPr>
            <a:spAutoFit/>
          </a:bodyPr>
          <a:lstStyle/>
          <a:p>
            <a:pPr marL="0" marR="0" lvl="0" indent="0" algn="ctr" defTabSz="457106"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00"/>
                </a:solidFill>
                <a:effectLst>
                  <a:outerShdw blurRad="50800" dist="38100" dir="2700000" algn="tl" rotWithShape="0">
                    <a:srgbClr val="000000">
                      <a:alpha val="43000"/>
                    </a:srgbClr>
                  </a:outerShdw>
                </a:effectLst>
                <a:uLnTx/>
                <a:uFillTx/>
                <a:latin typeface="Myriad Pro SemiCond"/>
                <a:ea typeface="+mn-ea"/>
                <a:cs typeface="+mn-cs"/>
              </a:rPr>
              <a:t>Regulatory</a:t>
            </a:r>
          </a:p>
          <a:p>
            <a:pPr marL="0" marR="0" lvl="0" indent="0" algn="ctr" defTabSz="457106" rtl="0" eaLnBrk="0" fontAlgn="base" latinLnBrk="0" hangingPunct="0">
              <a:lnSpc>
                <a:spcPct val="100000"/>
              </a:lnSpc>
              <a:spcBef>
                <a:spcPct val="0"/>
              </a:spcBef>
              <a:spcAft>
                <a:spcPct val="0"/>
              </a:spcAft>
              <a:buClrTx/>
              <a:buSzTx/>
              <a:buFontTx/>
              <a:buNone/>
              <a:tabLst/>
              <a:defRPr/>
            </a:pPr>
            <a:endParaRPr kumimoji="0" lang="en-US" sz="750" b="1" i="0" u="none" strike="noStrike" kern="1200" cap="none" spc="0" normalizeH="0" baseline="0" noProof="0" dirty="0">
              <a:ln>
                <a:noFill/>
              </a:ln>
              <a:solidFill>
                <a:srgbClr val="FFFF00"/>
              </a:solidFill>
              <a:effectLst/>
              <a:uLnTx/>
              <a:uFillTx/>
              <a:latin typeface="Myriad Pro SemiCond"/>
              <a:ea typeface="+mn-ea"/>
              <a:cs typeface="+mn-cs"/>
            </a:endParaRPr>
          </a:p>
          <a:p>
            <a:pPr marL="112689" marR="0" lvl="0" indent="-112689" algn="l" defTabSz="457106" rtl="0" eaLnBrk="0" fontAlgn="base" latinLnBrk="0" hangingPunct="0">
              <a:lnSpc>
                <a:spcPct val="100000"/>
              </a:lnSpc>
              <a:spcBef>
                <a:spcPct val="0"/>
              </a:spcBef>
              <a:spcAft>
                <a:spcPct val="0"/>
              </a:spcAft>
              <a:buClrTx/>
              <a:buSzTx/>
              <a:buFont typeface="Arial"/>
              <a:buChar char="•"/>
              <a:tabLst/>
              <a:defRPr/>
            </a:pPr>
            <a:r>
              <a:rPr kumimoji="0" lang="en-US" sz="1013" b="0" i="0" u="none" strike="noStrike" kern="1200" cap="none" spc="0" normalizeH="0" baseline="0" noProof="0" dirty="0">
                <a:ln>
                  <a:noFill/>
                </a:ln>
                <a:solidFill>
                  <a:prstClr val="white"/>
                </a:solidFill>
                <a:effectLst/>
                <a:uLnTx/>
                <a:uFillTx/>
                <a:latin typeface="Myriad Pro SemiCond"/>
                <a:ea typeface="+mn-ea"/>
                <a:cs typeface="+mn-cs"/>
              </a:rPr>
              <a:t>IRB application preparation and submission</a:t>
            </a:r>
          </a:p>
          <a:p>
            <a:pPr marL="112689" marR="0" lvl="0" indent="-112689" algn="l" defTabSz="457106" rtl="0" eaLnBrk="0" fontAlgn="base" latinLnBrk="0" hangingPunct="0">
              <a:lnSpc>
                <a:spcPct val="100000"/>
              </a:lnSpc>
              <a:spcBef>
                <a:spcPct val="0"/>
              </a:spcBef>
              <a:spcAft>
                <a:spcPct val="0"/>
              </a:spcAft>
              <a:buClrTx/>
              <a:buSzTx/>
              <a:buFont typeface="Arial"/>
              <a:buChar char="•"/>
              <a:tabLst/>
              <a:defRPr/>
            </a:pPr>
            <a:r>
              <a:rPr kumimoji="0" lang="en-US" sz="1013" b="0" i="0" u="none" strike="noStrike" kern="1200" cap="none" spc="0" normalizeH="0" baseline="0" noProof="0" dirty="0">
                <a:ln>
                  <a:noFill/>
                </a:ln>
                <a:solidFill>
                  <a:prstClr val="white"/>
                </a:solidFill>
                <a:effectLst/>
                <a:uLnTx/>
                <a:uFillTx/>
                <a:latin typeface="Myriad Pro SemiCond"/>
                <a:ea typeface="+mn-ea"/>
                <a:cs typeface="+mn-cs"/>
              </a:rPr>
              <a:t>Sponsor start-up documents</a:t>
            </a:r>
          </a:p>
          <a:p>
            <a:pPr marL="112689" marR="0" lvl="0" indent="-112689" algn="l" defTabSz="457106" rtl="0" eaLnBrk="0" fontAlgn="base" latinLnBrk="0" hangingPunct="0">
              <a:lnSpc>
                <a:spcPct val="100000"/>
              </a:lnSpc>
              <a:spcBef>
                <a:spcPct val="0"/>
              </a:spcBef>
              <a:spcAft>
                <a:spcPct val="0"/>
              </a:spcAft>
              <a:buClrTx/>
              <a:buSzTx/>
              <a:buFont typeface="Arial"/>
              <a:buChar char="•"/>
              <a:tabLst/>
              <a:defRPr/>
            </a:pPr>
            <a:r>
              <a:rPr kumimoji="0" lang="en-US" sz="1013" b="0" i="0" u="none" strike="noStrike" kern="1200" cap="none" spc="0" normalizeH="0" baseline="0" noProof="0" dirty="0">
                <a:ln>
                  <a:noFill/>
                </a:ln>
                <a:solidFill>
                  <a:prstClr val="white"/>
                </a:solidFill>
                <a:effectLst/>
                <a:uLnTx/>
                <a:uFillTx/>
                <a:latin typeface="Myriad Pro SemiCond"/>
                <a:ea typeface="+mn-ea"/>
                <a:cs typeface="+mn-cs"/>
              </a:rPr>
              <a:t>Protocol &amp; informed consent development and review</a:t>
            </a:r>
          </a:p>
          <a:p>
            <a:pPr marL="112689" marR="0" lvl="0" indent="-112689" algn="l" defTabSz="457106" rtl="0" eaLnBrk="0" fontAlgn="base" latinLnBrk="0" hangingPunct="0">
              <a:lnSpc>
                <a:spcPct val="100000"/>
              </a:lnSpc>
              <a:spcBef>
                <a:spcPct val="0"/>
              </a:spcBef>
              <a:spcAft>
                <a:spcPct val="0"/>
              </a:spcAft>
              <a:buClrTx/>
              <a:buSzTx/>
              <a:buFont typeface="Arial"/>
              <a:buChar char="•"/>
              <a:tabLst/>
              <a:defRPr/>
            </a:pPr>
            <a:r>
              <a:rPr kumimoji="0" lang="en-US" sz="1013" b="0" i="0" u="none" strike="noStrike" kern="1200" cap="none" spc="0" normalizeH="0" baseline="0" noProof="0" dirty="0">
                <a:ln>
                  <a:noFill/>
                </a:ln>
                <a:solidFill>
                  <a:prstClr val="white"/>
                </a:solidFill>
                <a:effectLst/>
                <a:uLnTx/>
                <a:uFillTx/>
                <a:latin typeface="Myriad Pro SemiCond"/>
                <a:ea typeface="+mn-ea"/>
                <a:cs typeface="+mn-cs"/>
              </a:rPr>
              <a:t>Regulatory file maintenance</a:t>
            </a:r>
          </a:p>
          <a:p>
            <a:pPr marL="112689" marR="0" lvl="0" indent="-112689" algn="l" defTabSz="457106" rtl="0" eaLnBrk="0" fontAlgn="base" latinLnBrk="0" hangingPunct="0">
              <a:lnSpc>
                <a:spcPct val="100000"/>
              </a:lnSpc>
              <a:spcBef>
                <a:spcPct val="0"/>
              </a:spcBef>
              <a:spcAft>
                <a:spcPct val="0"/>
              </a:spcAft>
              <a:buClrTx/>
              <a:buSzTx/>
              <a:buFont typeface="Arial"/>
              <a:buChar char="•"/>
              <a:tabLst/>
              <a:defRPr/>
            </a:pPr>
            <a:r>
              <a:rPr kumimoji="0" lang="en-US" sz="1013" b="0" i="0" u="none" strike="noStrike" kern="1200" cap="none" spc="0" normalizeH="0" baseline="0" noProof="0" dirty="0">
                <a:ln>
                  <a:noFill/>
                </a:ln>
                <a:solidFill>
                  <a:prstClr val="white"/>
                </a:solidFill>
                <a:effectLst/>
                <a:uLnTx/>
                <a:uFillTx/>
                <a:latin typeface="Myriad Pro SemiCond"/>
                <a:ea typeface="+mn-ea"/>
                <a:cs typeface="+mn-cs"/>
              </a:rPr>
              <a:t>Clinicaltrials.gov</a:t>
            </a:r>
          </a:p>
          <a:p>
            <a:pPr marL="112689" marR="0" lvl="0" indent="-112689" algn="l" defTabSz="457106" rtl="0" eaLnBrk="0" fontAlgn="base" latinLnBrk="0" hangingPunct="0">
              <a:lnSpc>
                <a:spcPct val="100000"/>
              </a:lnSpc>
              <a:spcBef>
                <a:spcPct val="0"/>
              </a:spcBef>
              <a:spcAft>
                <a:spcPct val="0"/>
              </a:spcAft>
              <a:buClrTx/>
              <a:buSzTx/>
              <a:buFont typeface="Arial"/>
              <a:buChar char="•"/>
              <a:tabLst/>
              <a:defRPr/>
            </a:pPr>
            <a:r>
              <a:rPr kumimoji="0" lang="en-US" sz="1013" b="0" i="0" u="none" strike="noStrike" kern="1200" cap="none" spc="0" normalizeH="0" baseline="0" noProof="0" dirty="0">
                <a:ln>
                  <a:noFill/>
                </a:ln>
                <a:solidFill>
                  <a:prstClr val="white"/>
                </a:solidFill>
                <a:effectLst/>
                <a:uLnTx/>
                <a:uFillTx/>
                <a:latin typeface="Myriad Pro SemiCond"/>
                <a:ea typeface="+mn-ea"/>
                <a:cs typeface="+mn-cs"/>
              </a:rPr>
              <a:t>Research intake form (RIF) system navigation &amp; guidance</a:t>
            </a:r>
            <a:endParaRPr kumimoji="0" lang="en-US" sz="1050" b="0" i="0" u="none" strike="noStrike" kern="1200" cap="none" spc="0" normalizeH="0" baseline="0" noProof="0" dirty="0">
              <a:ln>
                <a:noFill/>
              </a:ln>
              <a:solidFill>
                <a:prstClr val="black"/>
              </a:solidFill>
              <a:effectLst/>
              <a:uLnTx/>
              <a:uFillTx/>
              <a:latin typeface="Myriad Pro SemiCond"/>
              <a:ea typeface="+mn-ea"/>
              <a:cs typeface="+mn-cs"/>
            </a:endParaRPr>
          </a:p>
        </p:txBody>
      </p:sp>
      <p:pic>
        <p:nvPicPr>
          <p:cNvPr id="2" name="Picture 1" descr="Regulatory.png">
            <a:extLst>
              <a:ext uri="{FF2B5EF4-FFF2-40B4-BE49-F238E27FC236}">
                <a16:creationId xmlns:a16="http://schemas.microsoft.com/office/drawing/2014/main" id="{3848C80B-ABA3-48DE-ADDB-991026C3B5C1}"/>
              </a:ext>
            </a:extLst>
          </p:cNvPr>
          <p:cNvPicPr>
            <a:picLocks/>
          </p:cNvPicPr>
          <p:nvPr/>
        </p:nvPicPr>
        <p:blipFill>
          <a:blip r:embed="rId6"/>
          <a:stretch>
            <a:fillRect/>
          </a:stretch>
        </p:blipFill>
        <p:spPr>
          <a:xfrm>
            <a:off x="5613400" y="1527175"/>
            <a:ext cx="1327150" cy="1304925"/>
          </a:xfrm>
          <a:prstGeom prst="rect">
            <a:avLst/>
          </a:prstGeom>
          <a:effectLst>
            <a:outerShdw blurRad="50800" dist="38100" dir="2700000" algn="tl" rotWithShape="0">
              <a:srgbClr val="000000">
                <a:alpha val="43000"/>
              </a:srgbClr>
            </a:outerShdw>
          </a:effectLst>
        </p:spPr>
      </p:pic>
      <p:pic>
        <p:nvPicPr>
          <p:cNvPr id="14" name="Picture 13" descr="Post-Award2.png">
            <a:extLst>
              <a:ext uri="{FF2B5EF4-FFF2-40B4-BE49-F238E27FC236}">
                <a16:creationId xmlns:a16="http://schemas.microsoft.com/office/drawing/2014/main" id="{8987E77B-6B66-41C5-BAB7-FCA143DCFC6E}"/>
              </a:ext>
            </a:extLst>
          </p:cNvPr>
          <p:cNvPicPr>
            <a:picLocks noChangeAspect="1"/>
          </p:cNvPicPr>
          <p:nvPr/>
        </p:nvPicPr>
        <p:blipFill>
          <a:blip r:embed="rId7"/>
          <a:stretch>
            <a:fillRect/>
          </a:stretch>
        </p:blipFill>
        <p:spPr>
          <a:xfrm>
            <a:off x="2146300" y="1554163"/>
            <a:ext cx="1250950" cy="1250950"/>
          </a:xfrm>
          <a:prstGeom prst="rect">
            <a:avLst/>
          </a:prstGeom>
          <a:effectLst>
            <a:outerShdw blurRad="50800" dist="38100" dir="2700000" algn="tl" rotWithShape="0">
              <a:srgbClr val="000000">
                <a:alpha val="43000"/>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BA5CF-41C9-48E1-91DD-07FBD7CA9CA2}"/>
              </a:ext>
            </a:extLst>
          </p:cNvPr>
          <p:cNvSpPr>
            <a:spLocks noGrp="1"/>
          </p:cNvSpPr>
          <p:nvPr>
            <p:ph type="title"/>
          </p:nvPr>
        </p:nvSpPr>
        <p:spPr>
          <a:xfrm>
            <a:off x="457200" y="876300"/>
            <a:ext cx="8229600" cy="836613"/>
          </a:xfrm>
        </p:spPr>
        <p:txBody>
          <a:bodyPr>
            <a:normAutofit fontScale="90000"/>
          </a:bodyPr>
          <a:lstStyle/>
          <a:p>
            <a:pPr>
              <a:defRPr/>
            </a:pPr>
            <a:r>
              <a:rPr lang="en-US" sz="2400" dirty="0"/>
              <a:t>Website</a:t>
            </a:r>
            <a:r>
              <a:rPr lang="en-US" sz="2400" dirty="0">
                <a:solidFill>
                  <a:schemeClr val="bg1"/>
                </a:solidFill>
              </a:rPr>
              <a:t>:   </a:t>
            </a:r>
            <a:r>
              <a:rPr lang="en-US" sz="2400" dirty="0">
                <a:solidFill>
                  <a:schemeClr val="bg1"/>
                </a:solidFill>
                <a:hlinkClick r:id="rId3"/>
              </a:rPr>
              <a:t>http://research.uahs.arizona.edu/</a:t>
            </a:r>
            <a:r>
              <a:rPr lang="en-US" sz="2400" dirty="0">
                <a:solidFill>
                  <a:schemeClr val="bg1"/>
                </a:solidFill>
              </a:rPr>
              <a:t> </a:t>
            </a:r>
            <a:br>
              <a:rPr lang="en-US" sz="2400" dirty="0"/>
            </a:br>
            <a:br>
              <a:rPr lang="en-US" sz="825" dirty="0"/>
            </a:br>
            <a:r>
              <a:rPr lang="en-US" sz="2400" dirty="0"/>
              <a:t>Additional Contact Information:</a:t>
            </a:r>
          </a:p>
        </p:txBody>
      </p:sp>
      <p:pic>
        <p:nvPicPr>
          <p:cNvPr id="43011" name="Picture 2" descr="Don't-Let-Information-Technology-Kill-Your-Staffing-Agenc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5988" y="1901825"/>
            <a:ext cx="22383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238C80A-103F-4A28-9C24-93092B600EE5}"/>
              </a:ext>
            </a:extLst>
          </p:cNvPr>
          <p:cNvSpPr txBox="1"/>
          <p:nvPr/>
        </p:nvSpPr>
        <p:spPr>
          <a:xfrm>
            <a:off x="6096000" y="1901825"/>
            <a:ext cx="2819400" cy="1060450"/>
          </a:xfrm>
          <a:prstGeom prst="rect">
            <a:avLst/>
          </a:prstGeom>
          <a:noFill/>
        </p:spPr>
        <p:txBody>
          <a:bodyPr>
            <a:spAutoFit/>
          </a:bodyPr>
          <a:lstStyle/>
          <a:p>
            <a:pPr marL="0" marR="0" lvl="0" indent="0" algn="ctr" defTabSz="342767" rtl="0" eaLnBrk="0" fontAlgn="base" latinLnBrk="0" hangingPunct="0">
              <a:lnSpc>
                <a:spcPct val="100000"/>
              </a:lnSpc>
              <a:spcBef>
                <a:spcPct val="0"/>
              </a:spcBef>
              <a:spcAft>
                <a:spcPct val="0"/>
              </a:spcAft>
              <a:buClrTx/>
              <a:buSzTx/>
              <a:buFontTx/>
              <a:buNone/>
              <a:tabLst/>
              <a:defRPr/>
            </a:pPr>
            <a:r>
              <a:rPr kumimoji="0" lang="en-US" altLang="en-US" sz="1350" b="1" i="0" u="none" strike="noStrike" kern="1200" cap="none" spc="0" normalizeH="0" baseline="0" noProof="0" dirty="0">
                <a:ln>
                  <a:noFill/>
                </a:ln>
                <a:solidFill>
                  <a:srgbClr val="800000"/>
                </a:solidFill>
                <a:effectLst/>
                <a:uLnTx/>
                <a:uFillTx/>
                <a:latin typeface="Calibri" pitchFamily="34" charset="0"/>
                <a:ea typeface="+mn-ea"/>
                <a:cs typeface="+mn-cs"/>
              </a:rPr>
              <a:t>For Clinical Trials:</a:t>
            </a:r>
          </a:p>
          <a:p>
            <a:pPr marL="0" marR="0" lvl="0" indent="0" algn="ctr" defTabSz="342767" rtl="0" eaLnBrk="0" fontAlgn="base" latinLnBrk="0" hangingPunct="0">
              <a:lnSpc>
                <a:spcPct val="100000"/>
              </a:lnSpc>
              <a:spcBef>
                <a:spcPct val="0"/>
              </a:spcBef>
              <a:spcAft>
                <a:spcPct val="0"/>
              </a:spcAft>
              <a:buClrTx/>
              <a:buSzTx/>
              <a:buFontTx/>
              <a:buNone/>
              <a:tabLst/>
              <a:defRPr/>
            </a:pPr>
            <a:r>
              <a:rPr kumimoji="0" lang="en-US" altLang="en-US" sz="1350" b="1" i="0" u="none" strike="noStrike" kern="1200" cap="none" spc="0" normalizeH="0" baseline="0" noProof="0" dirty="0">
                <a:ln>
                  <a:noFill/>
                </a:ln>
                <a:solidFill>
                  <a:srgbClr val="0000FF"/>
                </a:solidFill>
                <a:effectLst/>
                <a:uLnTx/>
                <a:uFillTx/>
                <a:latin typeface="Calibri" pitchFamily="34" charset="0"/>
                <a:ea typeface="+mn-ea"/>
                <a:cs typeface="+mn-cs"/>
              </a:rPr>
              <a:t>CRC@email.arizona.edu</a:t>
            </a:r>
            <a:r>
              <a:rPr kumimoji="0" lang="en-US" altLang="en-US" sz="1350" b="0" i="0" u="none" strike="noStrike" kern="1200" cap="none" spc="0" normalizeH="0" baseline="0" noProof="0" dirty="0">
                <a:ln>
                  <a:noFill/>
                </a:ln>
                <a:solidFill>
                  <a:srgbClr val="0000FF"/>
                </a:solidFill>
                <a:effectLst/>
                <a:uLnTx/>
                <a:uFillTx/>
                <a:latin typeface="Calibri" pitchFamily="34" charset="0"/>
                <a:ea typeface="+mn-ea"/>
                <a:cs typeface="+mn-cs"/>
              </a:rPr>
              <a:t> </a:t>
            </a:r>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just" defTabSz="342767"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mn-cs"/>
              </a:rPr>
              <a:t>Coverage analysis, budget development and negotiation support. Research Intake Form (RIF) questions.</a:t>
            </a:r>
          </a:p>
        </p:txBody>
      </p:sp>
      <p:sp>
        <p:nvSpPr>
          <p:cNvPr id="7" name="TextBox 6">
            <a:extLst>
              <a:ext uri="{FF2B5EF4-FFF2-40B4-BE49-F238E27FC236}">
                <a16:creationId xmlns:a16="http://schemas.microsoft.com/office/drawing/2014/main" id="{90E256A3-0331-4D1F-A51B-35EFCB00C22B}"/>
              </a:ext>
            </a:extLst>
          </p:cNvPr>
          <p:cNvSpPr txBox="1"/>
          <p:nvPr/>
        </p:nvSpPr>
        <p:spPr>
          <a:xfrm>
            <a:off x="6096000" y="4621213"/>
            <a:ext cx="2819400" cy="1984375"/>
          </a:xfrm>
          <a:prstGeom prst="rect">
            <a:avLst/>
          </a:prstGeom>
          <a:noFill/>
        </p:spPr>
        <p:txBody>
          <a:bodyPr>
            <a:spAutoFit/>
          </a:bodyPr>
          <a:lstStyle/>
          <a:p>
            <a:pPr marL="0" marR="0" lvl="0" indent="0" algn="ctr" defTabSz="342767" rtl="0" eaLnBrk="0" fontAlgn="base" latinLnBrk="0" hangingPunct="0">
              <a:lnSpc>
                <a:spcPct val="100000"/>
              </a:lnSpc>
              <a:spcBef>
                <a:spcPct val="0"/>
              </a:spcBef>
              <a:spcAft>
                <a:spcPct val="0"/>
              </a:spcAft>
              <a:buClrTx/>
              <a:buSzTx/>
              <a:buFontTx/>
              <a:buNone/>
              <a:tabLst/>
              <a:defRPr/>
            </a:pPr>
            <a:r>
              <a:rPr kumimoji="0" lang="en-US" altLang="en-US" sz="1350" b="1" i="0" u="none" strike="noStrike" kern="1200" cap="none" spc="0" normalizeH="0" baseline="0" noProof="0" dirty="0">
                <a:ln>
                  <a:noFill/>
                </a:ln>
                <a:solidFill>
                  <a:srgbClr val="800000"/>
                </a:solidFill>
                <a:effectLst/>
                <a:uLnTx/>
                <a:uFillTx/>
                <a:latin typeface="Calibri" pitchFamily="34" charset="0"/>
                <a:ea typeface="+mn-ea"/>
                <a:cs typeface="+mn-cs"/>
              </a:rPr>
              <a:t>For Contracting Support: </a:t>
            </a:r>
          </a:p>
          <a:p>
            <a:pPr marL="0" marR="0" lvl="0" indent="0" algn="ctr" defTabSz="342767" rtl="0" eaLnBrk="0" fontAlgn="base" latinLnBrk="0" hangingPunct="0">
              <a:lnSpc>
                <a:spcPct val="100000"/>
              </a:lnSpc>
              <a:spcBef>
                <a:spcPct val="0"/>
              </a:spcBef>
              <a:spcAft>
                <a:spcPct val="0"/>
              </a:spcAft>
              <a:buClrTx/>
              <a:buSzTx/>
              <a:buFontTx/>
              <a:buNone/>
              <a:tabLst/>
              <a:defRPr/>
            </a:pPr>
            <a:r>
              <a:rPr kumimoji="0" lang="en-US" altLang="en-US" sz="1350" b="1" i="0" u="none" strike="noStrike" kern="1200" cap="none" spc="0" normalizeH="0" baseline="0" noProof="0" dirty="0">
                <a:ln>
                  <a:noFill/>
                </a:ln>
                <a:solidFill>
                  <a:srgbClr val="0000FF"/>
                </a:solidFill>
                <a:effectLst/>
                <a:uLnTx/>
                <a:uFillTx/>
                <a:latin typeface="Calibri" pitchFamily="34" charset="0"/>
                <a:ea typeface="+mn-ea"/>
                <a:cs typeface="+mn-cs"/>
              </a:rPr>
              <a:t>UAHSContracts@email.arizona.edu</a:t>
            </a:r>
            <a:r>
              <a:rPr kumimoji="0" lang="en-US" altLang="en-US" sz="1350" b="0" i="0" u="none" strike="noStrike" kern="1200" cap="none" spc="0" normalizeH="0" baseline="0" noProof="0" dirty="0">
                <a:ln>
                  <a:noFill/>
                </a:ln>
                <a:solidFill>
                  <a:srgbClr val="0000FF"/>
                </a:solidFill>
                <a:effectLst/>
                <a:uLnTx/>
                <a:uFillTx/>
                <a:latin typeface="Calibri" pitchFamily="34" charset="0"/>
                <a:ea typeface="+mn-ea"/>
                <a:cs typeface="+mn-cs"/>
              </a:rPr>
              <a:t> </a:t>
            </a:r>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just" defTabSz="342767"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mn-cs"/>
              </a:rPr>
              <a:t>UAHS Contracting questions and assistance including: clinical trials, material transfer agreements, confidentiality agreements, data use agreements, research collaborations, new student/resident service rotation contract requests, and more.</a:t>
            </a:r>
          </a:p>
          <a:p>
            <a:pPr marL="0" marR="0" lvl="0" indent="0" algn="just" defTabSz="342767"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8" name="TextBox 7">
            <a:extLst>
              <a:ext uri="{FF2B5EF4-FFF2-40B4-BE49-F238E27FC236}">
                <a16:creationId xmlns:a16="http://schemas.microsoft.com/office/drawing/2014/main" id="{6EFFCDC0-50FE-4DE9-B039-257F9D64D00B}"/>
              </a:ext>
            </a:extLst>
          </p:cNvPr>
          <p:cNvSpPr txBox="1"/>
          <p:nvPr/>
        </p:nvSpPr>
        <p:spPr>
          <a:xfrm>
            <a:off x="304800" y="1901825"/>
            <a:ext cx="2749550" cy="1246188"/>
          </a:xfrm>
          <a:prstGeom prst="rect">
            <a:avLst/>
          </a:prstGeom>
          <a:noFill/>
        </p:spPr>
        <p:txBody>
          <a:bodyPr>
            <a:spAutoFit/>
          </a:bodyPr>
          <a:lstStyle/>
          <a:p>
            <a:pPr marL="0" marR="0" lvl="0" indent="0" algn="ctr" defTabSz="342767" rtl="0" eaLnBrk="0" fontAlgn="base" latinLnBrk="0" hangingPunct="0">
              <a:lnSpc>
                <a:spcPct val="100000"/>
              </a:lnSpc>
              <a:spcBef>
                <a:spcPct val="0"/>
              </a:spcBef>
              <a:spcAft>
                <a:spcPct val="0"/>
              </a:spcAft>
              <a:buClrTx/>
              <a:buSzTx/>
              <a:buFontTx/>
              <a:buNone/>
              <a:tabLst/>
              <a:defRPr/>
            </a:pPr>
            <a:r>
              <a:rPr kumimoji="0" lang="en-US" altLang="en-US" sz="1350" b="1" i="0" u="none" strike="noStrike" kern="1200" cap="none" spc="0" normalizeH="0" baseline="0" noProof="0" dirty="0">
                <a:ln>
                  <a:noFill/>
                </a:ln>
                <a:solidFill>
                  <a:srgbClr val="800000"/>
                </a:solidFill>
                <a:effectLst/>
                <a:uLnTx/>
                <a:uFillTx/>
                <a:latin typeface="Calibri" pitchFamily="34" charset="0"/>
                <a:ea typeface="+mn-ea"/>
                <a:cs typeface="+mn-cs"/>
              </a:rPr>
              <a:t>For New Grants:  Pre-Award</a:t>
            </a:r>
          </a:p>
          <a:p>
            <a:pPr marL="0" marR="0" lvl="0" indent="0" algn="ctr" defTabSz="342767" rtl="0" eaLnBrk="0" fontAlgn="base" latinLnBrk="0" hangingPunct="0">
              <a:lnSpc>
                <a:spcPct val="100000"/>
              </a:lnSpc>
              <a:spcBef>
                <a:spcPct val="0"/>
              </a:spcBef>
              <a:spcAft>
                <a:spcPct val="0"/>
              </a:spcAft>
              <a:buClrTx/>
              <a:buSzTx/>
              <a:buFontTx/>
              <a:buNone/>
              <a:tabLst/>
              <a:defRPr/>
            </a:pPr>
            <a:r>
              <a:rPr kumimoji="0" lang="en-US" altLang="en-US" sz="1350" b="1" i="0" u="none" strike="noStrike" kern="1200" cap="none" spc="0" normalizeH="0" baseline="0" noProof="0" dirty="0">
                <a:ln>
                  <a:noFill/>
                </a:ln>
                <a:solidFill>
                  <a:srgbClr val="0000FF"/>
                </a:solidFill>
                <a:effectLst/>
                <a:uLnTx/>
                <a:uFillTx/>
                <a:latin typeface="Calibri" pitchFamily="34" charset="0"/>
                <a:ea typeface="+mn-ea"/>
                <a:cs typeface="+mn-cs"/>
              </a:rPr>
              <a:t>Preaward@email.arizona.edu</a:t>
            </a:r>
            <a:r>
              <a:rPr kumimoji="0" lang="en-US" altLang="en-US" sz="1350" b="0" i="0" u="none" strike="noStrike" kern="1200" cap="none" spc="0" normalizeH="0" baseline="0" noProof="0" dirty="0">
                <a:ln>
                  <a:noFill/>
                </a:ln>
                <a:solidFill>
                  <a:srgbClr val="0000FF"/>
                </a:solidFill>
                <a:effectLst/>
                <a:uLnTx/>
                <a:uFillTx/>
                <a:latin typeface="Calibri" pitchFamily="34" charset="0"/>
                <a:ea typeface="+mn-ea"/>
                <a:cs typeface="+mn-cs"/>
              </a:rPr>
              <a:t> </a:t>
            </a:r>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just" defTabSz="342767"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mn-cs"/>
              </a:rPr>
              <a:t>Grant pre-award questions including new submissions, searching for grant funding, advice on submission strategy, and letters of support</a:t>
            </a:r>
            <a:endParaRPr kumimoji="0" lang="en-US" altLang="en-US" sz="12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9" name="TextBox 8">
            <a:extLst>
              <a:ext uri="{FF2B5EF4-FFF2-40B4-BE49-F238E27FC236}">
                <a16:creationId xmlns:a16="http://schemas.microsoft.com/office/drawing/2014/main" id="{34498277-A06A-4256-AE65-9FD1394BFF79}"/>
              </a:ext>
            </a:extLst>
          </p:cNvPr>
          <p:cNvSpPr txBox="1"/>
          <p:nvPr/>
        </p:nvSpPr>
        <p:spPr>
          <a:xfrm>
            <a:off x="304800" y="3221038"/>
            <a:ext cx="2749550" cy="1616075"/>
          </a:xfrm>
          <a:prstGeom prst="rect">
            <a:avLst/>
          </a:prstGeom>
          <a:noFill/>
        </p:spPr>
        <p:txBody>
          <a:bodyPr>
            <a:spAutoFit/>
          </a:bodyPr>
          <a:lstStyle/>
          <a:p>
            <a:pPr marL="0" marR="0" lvl="0" indent="0" algn="ctr" defTabSz="342767" rtl="0" eaLnBrk="0" fontAlgn="base" latinLnBrk="0" hangingPunct="0">
              <a:lnSpc>
                <a:spcPct val="100000"/>
              </a:lnSpc>
              <a:spcBef>
                <a:spcPct val="0"/>
              </a:spcBef>
              <a:spcAft>
                <a:spcPct val="0"/>
              </a:spcAft>
              <a:buClrTx/>
              <a:buSzTx/>
              <a:buFontTx/>
              <a:buNone/>
              <a:tabLst/>
              <a:defRPr/>
            </a:pPr>
            <a:r>
              <a:rPr kumimoji="0" lang="en-US" altLang="en-US" sz="1350" b="1" i="0" u="none" strike="noStrike" kern="1200" cap="none" spc="0" normalizeH="0" baseline="0" noProof="0" dirty="0">
                <a:ln>
                  <a:noFill/>
                </a:ln>
                <a:solidFill>
                  <a:srgbClr val="800000"/>
                </a:solidFill>
                <a:effectLst/>
                <a:uLnTx/>
                <a:uFillTx/>
                <a:latin typeface="Calibri" pitchFamily="34" charset="0"/>
                <a:ea typeface="+mn-ea"/>
                <a:cs typeface="+mn-cs"/>
              </a:rPr>
              <a:t>For Existing Grants:  Post-Award</a:t>
            </a:r>
          </a:p>
          <a:p>
            <a:pPr marL="0" marR="0" lvl="0" indent="0" algn="ctr" defTabSz="342767" rtl="0" eaLnBrk="0" fontAlgn="base" latinLnBrk="0" hangingPunct="0">
              <a:lnSpc>
                <a:spcPct val="100000"/>
              </a:lnSpc>
              <a:spcBef>
                <a:spcPct val="0"/>
              </a:spcBef>
              <a:spcAft>
                <a:spcPct val="0"/>
              </a:spcAft>
              <a:buClrTx/>
              <a:buSzTx/>
              <a:buFontTx/>
              <a:buNone/>
              <a:tabLst/>
              <a:defRPr/>
            </a:pPr>
            <a:r>
              <a:rPr kumimoji="0" lang="en-US" altLang="en-US" sz="1350" b="1" i="0" u="none" strike="noStrike" kern="1200" cap="none" spc="0" normalizeH="0" baseline="0" noProof="0" dirty="0">
                <a:ln>
                  <a:noFill/>
                </a:ln>
                <a:solidFill>
                  <a:srgbClr val="0000FF"/>
                </a:solidFill>
                <a:effectLst/>
                <a:uLnTx/>
                <a:uFillTx/>
                <a:latin typeface="Calibri" pitchFamily="34" charset="0"/>
                <a:ea typeface="+mn-ea"/>
                <a:cs typeface="+mn-cs"/>
              </a:rPr>
              <a:t>Postaward@email.arizona.edu</a:t>
            </a:r>
            <a:r>
              <a:rPr kumimoji="0" lang="en-US" altLang="en-US" sz="1350" b="0" i="0" u="none" strike="noStrike" kern="1200" cap="none" spc="0" normalizeH="0" baseline="0" noProof="0" dirty="0">
                <a:ln>
                  <a:noFill/>
                </a:ln>
                <a:solidFill>
                  <a:srgbClr val="0000FF"/>
                </a:solidFill>
                <a:effectLst/>
                <a:uLnTx/>
                <a:uFillTx/>
                <a:latin typeface="Calibri" pitchFamily="34" charset="0"/>
                <a:ea typeface="+mn-ea"/>
                <a:cs typeface="+mn-cs"/>
              </a:rPr>
              <a:t> </a:t>
            </a:r>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just" defTabSz="342767"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mn-cs"/>
              </a:rPr>
              <a:t>Grant post-award questions including post-award management services (progress reporting and closeout), guidance on expenditure allowability, interpreting sponsor and institutional policies, and regulations.</a:t>
            </a:r>
          </a:p>
        </p:txBody>
      </p:sp>
      <p:sp>
        <p:nvSpPr>
          <p:cNvPr id="10" name="TextBox 9">
            <a:extLst>
              <a:ext uri="{FF2B5EF4-FFF2-40B4-BE49-F238E27FC236}">
                <a16:creationId xmlns:a16="http://schemas.microsoft.com/office/drawing/2014/main" id="{AEED463A-BCF8-4729-B86C-B0E135189C61}"/>
              </a:ext>
            </a:extLst>
          </p:cNvPr>
          <p:cNvSpPr txBox="1"/>
          <p:nvPr/>
        </p:nvSpPr>
        <p:spPr>
          <a:xfrm>
            <a:off x="304800" y="4922838"/>
            <a:ext cx="2749550" cy="1454150"/>
          </a:xfrm>
          <a:prstGeom prst="rect">
            <a:avLst/>
          </a:prstGeom>
          <a:noFill/>
        </p:spPr>
        <p:txBody>
          <a:bodyPr>
            <a:spAutoFit/>
          </a:bodyPr>
          <a:lstStyle/>
          <a:p>
            <a:pPr marL="0" marR="0" lvl="0" indent="0" algn="ctr" defTabSz="342767" rtl="0" eaLnBrk="0" fontAlgn="base" latinLnBrk="0" hangingPunct="0">
              <a:lnSpc>
                <a:spcPct val="100000"/>
              </a:lnSpc>
              <a:spcBef>
                <a:spcPct val="0"/>
              </a:spcBef>
              <a:spcAft>
                <a:spcPct val="0"/>
              </a:spcAft>
              <a:buClrTx/>
              <a:buSzTx/>
              <a:buFontTx/>
              <a:buNone/>
              <a:tabLst/>
              <a:defRPr/>
            </a:pPr>
            <a:r>
              <a:rPr kumimoji="0" lang="en-US" altLang="en-US" sz="1350" b="1" i="0" u="none" strike="noStrike" kern="1200" cap="none" spc="0" normalizeH="0" baseline="0" noProof="0" dirty="0">
                <a:ln>
                  <a:noFill/>
                </a:ln>
                <a:solidFill>
                  <a:srgbClr val="800000"/>
                </a:solidFill>
                <a:effectLst/>
                <a:uLnTx/>
                <a:uFillTx/>
                <a:latin typeface="Calibri" pitchFamily="34" charset="0"/>
                <a:ea typeface="+mn-ea"/>
                <a:cs typeface="+mn-cs"/>
              </a:rPr>
              <a:t>For </a:t>
            </a:r>
            <a:r>
              <a:rPr kumimoji="0" lang="en-US" altLang="en-US" sz="1350" b="1" i="0" u="sng" strike="noStrike" kern="1200" cap="none" spc="0" normalizeH="0" baseline="0" noProof="0" dirty="0">
                <a:ln>
                  <a:noFill/>
                </a:ln>
                <a:solidFill>
                  <a:srgbClr val="800000"/>
                </a:solidFill>
                <a:effectLst/>
                <a:uLnTx/>
                <a:uFillTx/>
                <a:latin typeface="Calibri" pitchFamily="34" charset="0"/>
                <a:ea typeface="+mn-ea"/>
                <a:cs typeface="+mn-cs"/>
              </a:rPr>
              <a:t>C</a:t>
            </a:r>
            <a:r>
              <a:rPr kumimoji="0" lang="en-US" altLang="en-US" sz="1350" b="1" i="0" u="none" strike="noStrike" kern="1200" cap="none" spc="0" normalizeH="0" baseline="0" noProof="0" dirty="0">
                <a:ln>
                  <a:noFill/>
                </a:ln>
                <a:solidFill>
                  <a:srgbClr val="800000"/>
                </a:solidFill>
                <a:effectLst/>
                <a:uLnTx/>
                <a:uFillTx/>
                <a:latin typeface="Calibri" pitchFamily="34" charset="0"/>
                <a:ea typeface="+mn-ea"/>
                <a:cs typeface="+mn-cs"/>
              </a:rPr>
              <a:t>linical </a:t>
            </a:r>
            <a:r>
              <a:rPr kumimoji="0" lang="en-US" altLang="en-US" sz="1350" b="1" i="0" u="sng" strike="noStrike" kern="1200" cap="none" spc="0" normalizeH="0" baseline="0" noProof="0" dirty="0">
                <a:ln>
                  <a:noFill/>
                </a:ln>
                <a:solidFill>
                  <a:srgbClr val="800000"/>
                </a:solidFill>
                <a:effectLst/>
                <a:uLnTx/>
                <a:uFillTx/>
                <a:latin typeface="Calibri" pitchFamily="34" charset="0"/>
                <a:ea typeface="+mn-ea"/>
                <a:cs typeface="+mn-cs"/>
              </a:rPr>
              <a:t>R</a:t>
            </a:r>
            <a:r>
              <a:rPr kumimoji="0" lang="en-US" altLang="en-US" sz="1350" b="1" i="0" u="none" strike="noStrike" kern="1200" cap="none" spc="0" normalizeH="0" baseline="0" noProof="0" dirty="0">
                <a:ln>
                  <a:noFill/>
                </a:ln>
                <a:solidFill>
                  <a:srgbClr val="800000"/>
                </a:solidFill>
                <a:effectLst/>
                <a:uLnTx/>
                <a:uFillTx/>
                <a:latin typeface="Calibri" pitchFamily="34" charset="0"/>
                <a:ea typeface="+mn-ea"/>
                <a:cs typeface="+mn-cs"/>
              </a:rPr>
              <a:t>esearch </a:t>
            </a:r>
            <a:r>
              <a:rPr kumimoji="0" lang="en-US" altLang="en-US" sz="1350" b="1" i="0" u="sng" strike="noStrike" kern="1200" cap="none" spc="0" normalizeH="0" baseline="0" noProof="0" dirty="0">
                <a:ln>
                  <a:noFill/>
                </a:ln>
                <a:solidFill>
                  <a:srgbClr val="800000"/>
                </a:solidFill>
                <a:effectLst/>
                <a:uLnTx/>
                <a:uFillTx/>
                <a:latin typeface="Calibri" pitchFamily="34" charset="0"/>
                <a:ea typeface="+mn-ea"/>
                <a:cs typeface="+mn-cs"/>
              </a:rPr>
              <a:t>O</a:t>
            </a:r>
            <a:r>
              <a:rPr kumimoji="0" lang="en-US" altLang="en-US" sz="1350" b="1" i="0" u="none" strike="noStrike" kern="1200" cap="none" spc="0" normalizeH="0" baseline="0" noProof="0" dirty="0">
                <a:ln>
                  <a:noFill/>
                </a:ln>
                <a:solidFill>
                  <a:srgbClr val="800000"/>
                </a:solidFill>
                <a:effectLst/>
                <a:uLnTx/>
                <a:uFillTx/>
                <a:latin typeface="Calibri" pitchFamily="34" charset="0"/>
                <a:ea typeface="+mn-ea"/>
                <a:cs typeface="+mn-cs"/>
              </a:rPr>
              <a:t>perations Support: </a:t>
            </a:r>
          </a:p>
          <a:p>
            <a:pPr marL="0" marR="0" lvl="0" indent="0" algn="ctr" defTabSz="342767" rtl="0" eaLnBrk="0" fontAlgn="base" latinLnBrk="0" hangingPunct="0">
              <a:lnSpc>
                <a:spcPct val="100000"/>
              </a:lnSpc>
              <a:spcBef>
                <a:spcPct val="0"/>
              </a:spcBef>
              <a:spcAft>
                <a:spcPct val="0"/>
              </a:spcAft>
              <a:buClrTx/>
              <a:buSzTx/>
              <a:buFontTx/>
              <a:buNone/>
              <a:tabLst/>
              <a:defRPr/>
            </a:pPr>
            <a:r>
              <a:rPr kumimoji="0" lang="en-US" altLang="en-US" sz="1350" b="1" i="0" u="none" strike="noStrike" kern="1200" cap="none" spc="0" normalizeH="0" baseline="0" noProof="0" dirty="0">
                <a:ln>
                  <a:noFill/>
                </a:ln>
                <a:solidFill>
                  <a:srgbClr val="0000FF"/>
                </a:solidFill>
                <a:effectLst/>
                <a:uLnTx/>
                <a:uFillTx/>
                <a:latin typeface="Calibri" pitchFamily="34" charset="0"/>
                <a:ea typeface="+mn-ea"/>
                <a:cs typeface="+mn-cs"/>
              </a:rPr>
              <a:t>VPHS-CRO@email.arizona.edu</a:t>
            </a:r>
            <a:r>
              <a:rPr kumimoji="0" lang="en-US" altLang="en-US" sz="1350" b="0" i="0" u="none" strike="noStrike" kern="1200" cap="none" spc="0" normalizeH="0" baseline="0" noProof="0" dirty="0">
                <a:ln>
                  <a:noFill/>
                </a:ln>
                <a:solidFill>
                  <a:srgbClr val="0000FF"/>
                </a:solidFill>
                <a:effectLst/>
                <a:uLnTx/>
                <a:uFillTx/>
                <a:latin typeface="Calibri" pitchFamily="34" charset="0"/>
                <a:ea typeface="+mn-ea"/>
                <a:cs typeface="+mn-cs"/>
              </a:rPr>
              <a:t> </a:t>
            </a:r>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342767"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mn-cs"/>
              </a:rPr>
              <a:t>Clinical research questions, open clinical trial listings, study coordinator services, study preparation, and management questions.</a:t>
            </a:r>
          </a:p>
        </p:txBody>
      </p:sp>
      <p:sp>
        <p:nvSpPr>
          <p:cNvPr id="11" name="TextBox 10">
            <a:extLst>
              <a:ext uri="{FF2B5EF4-FFF2-40B4-BE49-F238E27FC236}">
                <a16:creationId xmlns:a16="http://schemas.microsoft.com/office/drawing/2014/main" id="{8E2063E4-8CDA-44F4-8E88-6CC83349FB51}"/>
              </a:ext>
            </a:extLst>
          </p:cNvPr>
          <p:cNvSpPr txBox="1"/>
          <p:nvPr/>
        </p:nvSpPr>
        <p:spPr>
          <a:xfrm>
            <a:off x="3173413" y="4837113"/>
            <a:ext cx="2520950" cy="1285875"/>
          </a:xfrm>
          <a:prstGeom prst="rect">
            <a:avLst/>
          </a:prstGeom>
          <a:noFill/>
        </p:spPr>
        <p:txBody>
          <a:bodyPr>
            <a:spAutoFit/>
          </a:bodyPr>
          <a:lstStyle/>
          <a:p>
            <a:pPr marL="0" marR="0" lvl="0" indent="0" algn="ctr" defTabSz="342767" rtl="0" eaLnBrk="0" fontAlgn="base" latinLnBrk="0" hangingPunct="0">
              <a:lnSpc>
                <a:spcPct val="100000"/>
              </a:lnSpc>
              <a:spcBef>
                <a:spcPct val="0"/>
              </a:spcBef>
              <a:spcAft>
                <a:spcPct val="0"/>
              </a:spcAft>
              <a:buClrTx/>
              <a:buSzTx/>
              <a:buFontTx/>
              <a:buNone/>
              <a:tabLst/>
              <a:defRPr/>
            </a:pPr>
            <a:r>
              <a:rPr kumimoji="0" lang="en-US" altLang="en-US" sz="1350" b="1" i="0" u="none" strike="noStrike" kern="1200" cap="none" spc="0" normalizeH="0" baseline="0" noProof="0" dirty="0">
                <a:ln>
                  <a:noFill/>
                </a:ln>
                <a:solidFill>
                  <a:srgbClr val="800000"/>
                </a:solidFill>
                <a:effectLst/>
                <a:uLnTx/>
                <a:uFillTx/>
                <a:latin typeface="Calibri" pitchFamily="34" charset="0"/>
                <a:ea typeface="+mn-ea"/>
                <a:cs typeface="+mn-cs"/>
              </a:rPr>
              <a:t>For Regulatory Support: </a:t>
            </a:r>
          </a:p>
          <a:p>
            <a:pPr marL="0" marR="0" lvl="0" indent="0" algn="ctr" defTabSz="342767" rtl="0" eaLnBrk="0" fontAlgn="base" latinLnBrk="0" hangingPunct="0">
              <a:lnSpc>
                <a:spcPct val="100000"/>
              </a:lnSpc>
              <a:spcBef>
                <a:spcPct val="0"/>
              </a:spcBef>
              <a:spcAft>
                <a:spcPct val="0"/>
              </a:spcAft>
              <a:buClrTx/>
              <a:buSzTx/>
              <a:buFontTx/>
              <a:buNone/>
              <a:tabLst/>
              <a:defRPr/>
            </a:pPr>
            <a:r>
              <a:rPr kumimoji="0" lang="en-US" altLang="en-US" sz="1350" b="1" i="0" u="none" strike="noStrike" kern="1200" cap="none" spc="0" normalizeH="0" baseline="0" noProof="0" dirty="0">
                <a:ln>
                  <a:noFill/>
                </a:ln>
                <a:solidFill>
                  <a:srgbClr val="0000FF"/>
                </a:solidFill>
                <a:effectLst/>
                <a:uLnTx/>
                <a:uFillTx/>
                <a:latin typeface="Calibri" pitchFamily="34" charset="0"/>
                <a:ea typeface="+mn-ea"/>
                <a:cs typeface="+mn-cs"/>
              </a:rPr>
              <a:t>Regulatory@email.arizona.edu</a:t>
            </a:r>
            <a:r>
              <a:rPr kumimoji="0" lang="en-US" altLang="en-US" sz="1350" b="0" i="0" u="none" strike="noStrike" kern="1200" cap="none" spc="0" normalizeH="0" baseline="0" noProof="0" dirty="0">
                <a:ln>
                  <a:noFill/>
                </a:ln>
                <a:solidFill>
                  <a:srgbClr val="0000FF"/>
                </a:solidFill>
                <a:effectLst/>
                <a:uLnTx/>
                <a:uFillTx/>
                <a:latin typeface="Calibri" pitchFamily="34" charset="0"/>
                <a:ea typeface="+mn-ea"/>
                <a:cs typeface="+mn-cs"/>
              </a:rPr>
              <a:t> </a:t>
            </a:r>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342767"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mn-cs"/>
              </a:rPr>
              <a:t>Regulatory submission assistance, Research Intake Form (RIF) navigation and questions,  ClinicalTrials.gov, and general  questions.</a:t>
            </a:r>
          </a:p>
        </p:txBody>
      </p:sp>
      <p:sp>
        <p:nvSpPr>
          <p:cNvPr id="12" name="TextBox 11">
            <a:extLst>
              <a:ext uri="{FF2B5EF4-FFF2-40B4-BE49-F238E27FC236}">
                <a16:creationId xmlns:a16="http://schemas.microsoft.com/office/drawing/2014/main" id="{8F3D438A-47F7-4D25-A3B3-132672B0928C}"/>
              </a:ext>
            </a:extLst>
          </p:cNvPr>
          <p:cNvSpPr txBox="1"/>
          <p:nvPr/>
        </p:nvSpPr>
        <p:spPr>
          <a:xfrm>
            <a:off x="6096000" y="3221038"/>
            <a:ext cx="2819400" cy="1062037"/>
          </a:xfrm>
          <a:prstGeom prst="rect">
            <a:avLst/>
          </a:prstGeom>
          <a:noFill/>
        </p:spPr>
        <p:txBody>
          <a:bodyPr>
            <a:spAutoFit/>
          </a:bodyPr>
          <a:lstStyle/>
          <a:p>
            <a:pPr marL="0" marR="0" lvl="0" indent="0" algn="ctr" defTabSz="342767" rtl="0" eaLnBrk="0" fontAlgn="base" latinLnBrk="0" hangingPunct="0">
              <a:lnSpc>
                <a:spcPct val="100000"/>
              </a:lnSpc>
              <a:spcBef>
                <a:spcPct val="0"/>
              </a:spcBef>
              <a:spcAft>
                <a:spcPct val="0"/>
              </a:spcAft>
              <a:buClrTx/>
              <a:buSzTx/>
              <a:buFontTx/>
              <a:buNone/>
              <a:tabLst/>
              <a:defRPr/>
            </a:pPr>
            <a:r>
              <a:rPr kumimoji="0" lang="en-US" altLang="en-US" sz="1350" b="1" i="0" u="none" strike="noStrike" kern="1200" cap="none" spc="0" normalizeH="0" baseline="0" noProof="0" dirty="0">
                <a:ln>
                  <a:noFill/>
                </a:ln>
                <a:solidFill>
                  <a:srgbClr val="800000"/>
                </a:solidFill>
                <a:effectLst/>
                <a:uLnTx/>
                <a:uFillTx/>
                <a:latin typeface="Calibri" pitchFamily="34" charset="0"/>
                <a:ea typeface="+mn-ea"/>
                <a:cs typeface="+mn-cs"/>
              </a:rPr>
              <a:t>For Clinical Trial Post-Award: </a:t>
            </a:r>
          </a:p>
          <a:p>
            <a:pPr marL="0" marR="0" lvl="0" indent="0" algn="ctr" defTabSz="342767" rtl="0" eaLnBrk="0" fontAlgn="base" latinLnBrk="0" hangingPunct="0">
              <a:lnSpc>
                <a:spcPct val="100000"/>
              </a:lnSpc>
              <a:spcBef>
                <a:spcPct val="0"/>
              </a:spcBef>
              <a:spcAft>
                <a:spcPct val="0"/>
              </a:spcAft>
              <a:buClrTx/>
              <a:buSzTx/>
              <a:buFontTx/>
              <a:buNone/>
              <a:tabLst/>
              <a:defRPr/>
            </a:pPr>
            <a:r>
              <a:rPr kumimoji="0" lang="en-US" altLang="en-US" sz="1350" b="1" i="0" u="none" strike="noStrike" kern="1200" cap="none" spc="0" normalizeH="0" baseline="0" noProof="0" dirty="0">
                <a:ln>
                  <a:noFill/>
                </a:ln>
                <a:solidFill>
                  <a:srgbClr val="0000FF"/>
                </a:solidFill>
                <a:effectLst/>
                <a:uLnTx/>
                <a:uFillTx/>
                <a:latin typeface="Calibri" pitchFamily="34" charset="0"/>
                <a:ea typeface="+mn-ea"/>
                <a:cs typeface="+mn-cs"/>
              </a:rPr>
              <a:t>CTFinance@email.arizona.edu</a:t>
            </a:r>
            <a:r>
              <a:rPr kumimoji="0" lang="en-US" altLang="en-US" sz="1350" b="0" i="0" u="none" strike="noStrike" kern="1200" cap="none" spc="0" normalizeH="0" baseline="0" noProof="0" dirty="0">
                <a:ln>
                  <a:noFill/>
                </a:ln>
                <a:solidFill>
                  <a:srgbClr val="0000FF"/>
                </a:solidFill>
                <a:effectLst/>
                <a:uLnTx/>
                <a:uFillTx/>
                <a:latin typeface="Calibri" pitchFamily="34" charset="0"/>
                <a:ea typeface="+mn-ea"/>
                <a:cs typeface="+mn-cs"/>
              </a:rPr>
              <a:t> </a:t>
            </a:r>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just" defTabSz="342767"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mn-cs"/>
              </a:rPr>
              <a:t>Clinical Trial account reconciliation, sponsor payments, budget forecasting, and accounts payable functions.</a:t>
            </a:r>
          </a:p>
        </p:txBody>
      </p:sp>
      <p:sp>
        <p:nvSpPr>
          <p:cNvPr id="13" name="TextBox 12">
            <a:extLst>
              <a:ext uri="{FF2B5EF4-FFF2-40B4-BE49-F238E27FC236}">
                <a16:creationId xmlns:a16="http://schemas.microsoft.com/office/drawing/2014/main" id="{8E2063E4-8CDA-44F4-8E88-6CC83349FB51}"/>
              </a:ext>
            </a:extLst>
          </p:cNvPr>
          <p:cNvSpPr txBox="1"/>
          <p:nvPr/>
        </p:nvSpPr>
        <p:spPr>
          <a:xfrm>
            <a:off x="3257550" y="3509963"/>
            <a:ext cx="2584450" cy="1062037"/>
          </a:xfrm>
          <a:prstGeom prst="rect">
            <a:avLst/>
          </a:prstGeom>
          <a:noFill/>
        </p:spPr>
        <p:txBody>
          <a:bodyPr>
            <a:spAutoFit/>
          </a:bodyPr>
          <a:lstStyle/>
          <a:p>
            <a:pPr marL="0" marR="0" lvl="0" indent="0" algn="ctr" defTabSz="342767" rtl="0" eaLnBrk="0" fontAlgn="base" latinLnBrk="0" hangingPunct="0">
              <a:lnSpc>
                <a:spcPct val="100000"/>
              </a:lnSpc>
              <a:spcBef>
                <a:spcPct val="0"/>
              </a:spcBef>
              <a:spcAft>
                <a:spcPct val="0"/>
              </a:spcAft>
              <a:buClrTx/>
              <a:buSzTx/>
              <a:buFontTx/>
              <a:buNone/>
              <a:tabLst/>
              <a:defRPr/>
            </a:pPr>
            <a:r>
              <a:rPr kumimoji="0" lang="en-US" altLang="en-US" sz="1350" b="1" i="0" u="none" strike="noStrike" kern="1200" cap="none" spc="0" normalizeH="0" baseline="0" noProof="0" dirty="0">
                <a:ln>
                  <a:noFill/>
                </a:ln>
                <a:solidFill>
                  <a:srgbClr val="800000"/>
                </a:solidFill>
                <a:effectLst/>
                <a:uLnTx/>
                <a:uFillTx/>
                <a:latin typeface="Calibri" pitchFamily="34" charset="0"/>
                <a:ea typeface="+mn-ea"/>
                <a:cs typeface="+mn-cs"/>
              </a:rPr>
              <a:t>For Research Intake Applications: </a:t>
            </a:r>
          </a:p>
          <a:p>
            <a:pPr marL="0" marR="0" lvl="0" indent="0" algn="ctr" defTabSz="342767" rtl="0" eaLnBrk="0" fontAlgn="base" latinLnBrk="0" hangingPunct="0">
              <a:lnSpc>
                <a:spcPct val="100000"/>
              </a:lnSpc>
              <a:spcBef>
                <a:spcPct val="0"/>
              </a:spcBef>
              <a:spcAft>
                <a:spcPct val="0"/>
              </a:spcAft>
              <a:buClrTx/>
              <a:buSzTx/>
              <a:buFontTx/>
              <a:buNone/>
              <a:tabLst/>
              <a:defRPr/>
            </a:pPr>
            <a:r>
              <a:rPr kumimoji="0" lang="en-US" altLang="en-US" sz="1350" b="1" i="0" u="none" strike="noStrike" kern="1200" cap="none" spc="0" normalizeH="0" baseline="0" noProof="0" dirty="0">
                <a:ln>
                  <a:noFill/>
                </a:ln>
                <a:solidFill>
                  <a:srgbClr val="0000FF"/>
                </a:solidFill>
                <a:effectLst/>
                <a:uLnTx/>
                <a:uFillTx/>
                <a:latin typeface="Calibri" pitchFamily="34" charset="0"/>
                <a:ea typeface="+mn-ea"/>
                <a:cs typeface="+mn-cs"/>
              </a:rPr>
              <a:t>ResearchApp@email.arizona.edu</a:t>
            </a:r>
            <a:r>
              <a:rPr kumimoji="0" lang="en-US" altLang="en-US" sz="1350" b="0" i="0" u="none" strike="noStrike" kern="1200" cap="none" spc="0" normalizeH="0" baseline="0" noProof="0" dirty="0">
                <a:ln>
                  <a:noFill/>
                </a:ln>
                <a:solidFill>
                  <a:srgbClr val="0000FF"/>
                </a:solidFill>
                <a:effectLst/>
                <a:uLnTx/>
                <a:uFillTx/>
                <a:latin typeface="Calibri" pitchFamily="34" charset="0"/>
                <a:ea typeface="+mn-ea"/>
                <a:cs typeface="+mn-cs"/>
              </a:rPr>
              <a:t> </a:t>
            </a:r>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342767"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mn-cs"/>
              </a:rPr>
              <a:t>Research application submission for new projects, amended projects, and retrospective chart reviews.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ctrTitle"/>
          </p:nvPr>
        </p:nvSpPr>
        <p:spPr>
          <a:xfrm>
            <a:off x="685800" y="2130425"/>
            <a:ext cx="7772400" cy="3203575"/>
          </a:xfrm>
        </p:spPr>
        <p:txBody>
          <a:bodyPr/>
          <a:lstStyle/>
          <a:p>
            <a:pPr eaLnBrk="1" hangingPunct="1"/>
            <a:r>
              <a:rPr lang="en-US" altLang="en-US" sz="8800"/>
              <a:t>QUESTIONS?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291" y="0"/>
            <a:ext cx="7772400" cy="1640482"/>
          </a:xfrm>
        </p:spPr>
        <p:txBody>
          <a:bodyPr>
            <a:normAutofit/>
          </a:bodyPr>
          <a:lstStyle/>
          <a:p>
            <a:r>
              <a:rPr lang="en-US" sz="2800" dirty="0"/>
              <a:t>Pre-Review</a:t>
            </a:r>
            <a:br>
              <a:rPr lang="en-US" sz="2800" dirty="0"/>
            </a:br>
            <a:r>
              <a:rPr lang="en-US" sz="2400" b="0" dirty="0"/>
              <a:t>(4 – 6 Weeks Prior to Deadline)</a:t>
            </a:r>
            <a:endParaRPr lang="en-US" sz="2800" b="0" dirty="0"/>
          </a:p>
        </p:txBody>
      </p:sp>
      <p:sp>
        <p:nvSpPr>
          <p:cNvPr id="7" name="Content Placeholder 6"/>
          <p:cNvSpPr>
            <a:spLocks noGrp="1"/>
          </p:cNvSpPr>
          <p:nvPr>
            <p:ph idx="1"/>
          </p:nvPr>
        </p:nvSpPr>
        <p:spPr>
          <a:xfrm>
            <a:off x="950387" y="2170226"/>
            <a:ext cx="7186849" cy="3768756"/>
          </a:xfrm>
        </p:spPr>
        <p:txBody>
          <a:bodyPr>
            <a:noAutofit/>
          </a:bodyPr>
          <a:lstStyle/>
          <a:p>
            <a:r>
              <a:rPr lang="en-US" sz="1800" dirty="0">
                <a:solidFill>
                  <a:schemeClr val="tx1"/>
                </a:solidFill>
              </a:rPr>
              <a:t>More Competitive Application</a:t>
            </a:r>
          </a:p>
          <a:p>
            <a:r>
              <a:rPr lang="en-US" sz="1800" dirty="0">
                <a:solidFill>
                  <a:schemeClr val="tx1"/>
                </a:solidFill>
              </a:rPr>
              <a:t>Feedback from Experts</a:t>
            </a:r>
          </a:p>
          <a:p>
            <a:pPr lvl="1"/>
            <a:r>
              <a:rPr lang="en-US" dirty="0">
                <a:solidFill>
                  <a:schemeClr val="tx1"/>
                </a:solidFill>
              </a:rPr>
              <a:t>Content Specialists</a:t>
            </a:r>
          </a:p>
          <a:p>
            <a:pPr lvl="1"/>
            <a:r>
              <a:rPr lang="en-US" dirty="0">
                <a:solidFill>
                  <a:schemeClr val="tx1"/>
                </a:solidFill>
              </a:rPr>
              <a:t>Experienced Reviewers</a:t>
            </a:r>
          </a:p>
          <a:p>
            <a:r>
              <a:rPr lang="en-US" sz="1800" dirty="0">
                <a:solidFill>
                  <a:schemeClr val="tx1"/>
                </a:solidFill>
              </a:rPr>
              <a:t>Ensure adequate resources</a:t>
            </a:r>
          </a:p>
          <a:p>
            <a:pPr lvl="1"/>
            <a:endParaRPr lang="en-US" sz="1400" dirty="0">
              <a:solidFill>
                <a:schemeClr val="tx1"/>
              </a:solidFill>
            </a:endParaRPr>
          </a:p>
          <a:p>
            <a:pPr lvl="1"/>
            <a:endParaRPr lang="en-US" sz="1400" dirty="0">
              <a:solidFill>
                <a:schemeClr val="tx1"/>
              </a:solidFill>
            </a:endParaRPr>
          </a:p>
          <a:p>
            <a:pPr lvl="1"/>
            <a:endParaRPr lang="en-US" sz="1400" dirty="0">
              <a:solidFill>
                <a:schemeClr val="tx1"/>
              </a:solidFill>
            </a:endParaRPr>
          </a:p>
          <a:p>
            <a:r>
              <a:rPr lang="en-US" sz="1800" dirty="0">
                <a:solidFill>
                  <a:schemeClr val="tx1"/>
                </a:solidFill>
              </a:rPr>
              <a:t>Select and Contact Reviewers (6 weeks prior to deadline)</a:t>
            </a:r>
          </a:p>
          <a:p>
            <a:r>
              <a:rPr lang="en-US" sz="1800" dirty="0">
                <a:solidFill>
                  <a:schemeClr val="tx1"/>
                </a:solidFill>
              </a:rPr>
              <a:t>Send to Reviewers (4 weeks prior to deadline)</a:t>
            </a:r>
          </a:p>
          <a:p>
            <a:r>
              <a:rPr lang="en-US" sz="1800" dirty="0">
                <a:solidFill>
                  <a:schemeClr val="tx1"/>
                </a:solidFill>
              </a:rPr>
              <a:t>Return Reviews (2 weeks prior to deadline)</a:t>
            </a:r>
          </a:p>
          <a:p>
            <a:endParaRPr lang="en-US" sz="1800" dirty="0">
              <a:solidFill>
                <a:schemeClr val="tx1"/>
              </a:solidFill>
            </a:endParaRPr>
          </a:p>
        </p:txBody>
      </p:sp>
      <p:sp>
        <p:nvSpPr>
          <p:cNvPr id="8" name="Content Placeholder 7"/>
          <p:cNvSpPr>
            <a:spLocks noGrp="1"/>
          </p:cNvSpPr>
          <p:nvPr>
            <p:ph idx="4294967295"/>
          </p:nvPr>
        </p:nvSpPr>
        <p:spPr>
          <a:xfrm>
            <a:off x="930172" y="1788258"/>
            <a:ext cx="3845859" cy="353163"/>
          </a:xfrm>
          <a:prstGeom prst="rect">
            <a:avLst/>
          </a:prstGeom>
        </p:spPr>
        <p:txBody>
          <a:bodyPr>
            <a:normAutofit fontScale="92500" lnSpcReduction="10000"/>
          </a:bodyPr>
          <a:lstStyle/>
          <a:p>
            <a:pPr marL="0" indent="0" algn="l">
              <a:buNone/>
            </a:pPr>
            <a:r>
              <a:rPr lang="en-US" dirty="0">
                <a:solidFill>
                  <a:srgbClr val="AB0520"/>
                </a:solidFill>
              </a:rPr>
              <a:t>PURPOSE OF PRE-REVIEW</a:t>
            </a:r>
          </a:p>
        </p:txBody>
      </p:sp>
      <p:sp>
        <p:nvSpPr>
          <p:cNvPr id="5" name="Content Placeholder 7">
            <a:extLst>
              <a:ext uri="{FF2B5EF4-FFF2-40B4-BE49-F238E27FC236}">
                <a16:creationId xmlns:a16="http://schemas.microsoft.com/office/drawing/2014/main" id="{0A88D833-2230-4D41-A60D-DE1A488321F9}"/>
              </a:ext>
            </a:extLst>
          </p:cNvPr>
          <p:cNvSpPr txBox="1">
            <a:spLocks/>
          </p:cNvSpPr>
          <p:nvPr/>
        </p:nvSpPr>
        <p:spPr>
          <a:xfrm>
            <a:off x="930171" y="4114403"/>
            <a:ext cx="3845859" cy="353163"/>
          </a:xfrm>
          <a:prstGeom prst="rect">
            <a:avLst/>
          </a:prstGeom>
        </p:spPr>
        <p:txBody>
          <a:bodyPr vert="horz" lIns="91440" tIns="45720" rIns="91440" bIns="45720" rtlCol="0">
            <a:normAutofit fontScale="92500" lnSpcReduction="10000"/>
          </a:bodyPr>
          <a:lstStyle>
            <a:lvl1pPr marL="342900" indent="-342900" algn="ctr" defTabSz="457200" rtl="0" eaLnBrk="1" latinLnBrk="0" hangingPunct="1">
              <a:spcBef>
                <a:spcPct val="20000"/>
              </a:spcBef>
              <a:buClr>
                <a:srgbClr val="AB0520"/>
              </a:buClr>
              <a:buFont typeface="Arial"/>
              <a:buChar char="•"/>
              <a:defRPr sz="2000" kern="1200">
                <a:solidFill>
                  <a:srgbClr val="6F868D"/>
                </a:solidFill>
                <a:latin typeface="Verdana"/>
                <a:ea typeface="+mn-ea"/>
                <a:cs typeface="Verdana"/>
              </a:defRPr>
            </a:lvl1pPr>
            <a:lvl2pPr marL="742950" indent="-285750" algn="ctr" defTabSz="457200" rtl="0" eaLnBrk="1" latinLnBrk="0" hangingPunct="1">
              <a:spcBef>
                <a:spcPct val="20000"/>
              </a:spcBef>
              <a:buClr>
                <a:srgbClr val="AB0520"/>
              </a:buClr>
              <a:buFont typeface="Arial"/>
              <a:buChar char="•"/>
              <a:defRPr sz="1600" kern="1200">
                <a:solidFill>
                  <a:srgbClr val="6F868D"/>
                </a:solidFill>
                <a:latin typeface="Verdana"/>
                <a:ea typeface="+mn-ea"/>
                <a:cs typeface="Verdana"/>
              </a:defRPr>
            </a:lvl2pPr>
            <a:lvl3pPr marL="11430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3pPr>
            <a:lvl4pPr marL="16002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4pPr>
            <a:lvl5pPr marL="2057400" indent="-228600" algn="ctr" defTabSz="457200" rtl="0" eaLnBrk="1" latinLnBrk="0" hangingPunct="1">
              <a:spcBef>
                <a:spcPct val="20000"/>
              </a:spcBef>
              <a:buClr>
                <a:srgbClr val="AB0520"/>
              </a:buClr>
              <a:buFont typeface="Arial"/>
              <a:buChar char="•"/>
              <a:defRPr sz="1200" kern="1200">
                <a:solidFill>
                  <a:srgbClr val="6F868D"/>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Font typeface="Arial"/>
              <a:buNone/>
            </a:pPr>
            <a:r>
              <a:rPr lang="en-US" dirty="0">
                <a:solidFill>
                  <a:srgbClr val="AB0520"/>
                </a:solidFill>
              </a:rPr>
              <a:t>TIMELINE FOR PRE-REVIEW</a:t>
            </a:r>
          </a:p>
        </p:txBody>
      </p:sp>
    </p:spTree>
    <p:extLst>
      <p:ext uri="{BB962C8B-B14F-4D97-AF65-F5344CB8AC3E}">
        <p14:creationId xmlns:p14="http://schemas.microsoft.com/office/powerpoint/2010/main" val="291126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291" y="0"/>
            <a:ext cx="7772400" cy="1640482"/>
          </a:xfrm>
        </p:spPr>
        <p:txBody>
          <a:bodyPr>
            <a:normAutofit/>
          </a:bodyPr>
          <a:lstStyle/>
          <a:p>
            <a:r>
              <a:rPr lang="en-US" sz="2800" dirty="0" err="1"/>
              <a:t>Preaward</a:t>
            </a:r>
            <a:br>
              <a:rPr lang="en-US" sz="2800" dirty="0"/>
            </a:br>
            <a:r>
              <a:rPr lang="en-US" sz="2400" b="0" dirty="0"/>
              <a:t>(1 – 6 Weeks Prior to Deadline)</a:t>
            </a:r>
            <a:endParaRPr lang="en-US" sz="2800" b="0" dirty="0"/>
          </a:p>
        </p:txBody>
      </p:sp>
      <p:sp>
        <p:nvSpPr>
          <p:cNvPr id="7" name="Content Placeholder 6"/>
          <p:cNvSpPr>
            <a:spLocks noGrp="1"/>
          </p:cNvSpPr>
          <p:nvPr>
            <p:ph idx="1"/>
          </p:nvPr>
        </p:nvSpPr>
        <p:spPr>
          <a:xfrm>
            <a:off x="950387" y="2170226"/>
            <a:ext cx="7186849" cy="3824174"/>
          </a:xfrm>
        </p:spPr>
        <p:txBody>
          <a:bodyPr>
            <a:noAutofit/>
          </a:bodyPr>
          <a:lstStyle/>
          <a:p>
            <a:pPr>
              <a:defRPr/>
            </a:pPr>
            <a:r>
              <a:rPr lang="en-US" sz="1800" dirty="0">
                <a:solidFill>
                  <a:schemeClr val="tx1"/>
                </a:solidFill>
              </a:rPr>
              <a:t>Creates Budget</a:t>
            </a:r>
          </a:p>
          <a:p>
            <a:pPr>
              <a:defRPr/>
            </a:pPr>
            <a:r>
              <a:rPr lang="en-US" sz="1800" dirty="0">
                <a:solidFill>
                  <a:schemeClr val="tx1"/>
                </a:solidFill>
              </a:rPr>
              <a:t>Coordinates Subawards</a:t>
            </a:r>
          </a:p>
          <a:p>
            <a:pPr>
              <a:defRPr/>
            </a:pPr>
            <a:r>
              <a:rPr lang="en-US" sz="1800" dirty="0">
                <a:solidFill>
                  <a:schemeClr val="tx1"/>
                </a:solidFill>
              </a:rPr>
              <a:t>Coordinates &amp; Formats</a:t>
            </a:r>
          </a:p>
          <a:p>
            <a:pPr lvl="1">
              <a:defRPr/>
            </a:pPr>
            <a:r>
              <a:rPr lang="en-US" dirty="0" err="1">
                <a:solidFill>
                  <a:schemeClr val="tx1"/>
                </a:solidFill>
              </a:rPr>
              <a:t>Biosketches</a:t>
            </a:r>
            <a:endParaRPr lang="en-US" dirty="0">
              <a:solidFill>
                <a:schemeClr val="tx1"/>
              </a:solidFill>
            </a:endParaRPr>
          </a:p>
          <a:p>
            <a:pPr lvl="1">
              <a:defRPr/>
            </a:pPr>
            <a:r>
              <a:rPr lang="en-US" dirty="0">
                <a:solidFill>
                  <a:schemeClr val="tx1"/>
                </a:solidFill>
              </a:rPr>
              <a:t>Letters of Support</a:t>
            </a:r>
          </a:p>
          <a:p>
            <a:pPr lvl="1">
              <a:defRPr/>
            </a:pPr>
            <a:r>
              <a:rPr lang="en-US" dirty="0">
                <a:solidFill>
                  <a:schemeClr val="tx1"/>
                </a:solidFill>
              </a:rPr>
              <a:t>Standard Sections (e.g., Facilities &amp; Resources)</a:t>
            </a:r>
          </a:p>
          <a:p>
            <a:pPr>
              <a:defRPr/>
            </a:pPr>
            <a:r>
              <a:rPr lang="en-US" sz="1800" dirty="0">
                <a:solidFill>
                  <a:schemeClr val="tx1"/>
                </a:solidFill>
              </a:rPr>
              <a:t>Routes Budget through </a:t>
            </a:r>
            <a:r>
              <a:rPr lang="en-US" sz="1800" dirty="0" err="1">
                <a:solidFill>
                  <a:schemeClr val="tx1"/>
                </a:solidFill>
              </a:rPr>
              <a:t>UAccess</a:t>
            </a:r>
            <a:r>
              <a:rPr lang="en-US" sz="1800" dirty="0">
                <a:solidFill>
                  <a:schemeClr val="tx1"/>
                </a:solidFill>
              </a:rPr>
              <a:t> Research (UAR)</a:t>
            </a:r>
          </a:p>
          <a:p>
            <a:pPr>
              <a:defRPr/>
            </a:pPr>
            <a:r>
              <a:rPr lang="en-US" sz="1800" dirty="0">
                <a:solidFill>
                  <a:schemeClr val="tx1"/>
                </a:solidFill>
              </a:rPr>
              <a:t>Formats and Prepares Final Application</a:t>
            </a:r>
          </a:p>
          <a:p>
            <a:pPr>
              <a:defRPr/>
            </a:pPr>
            <a:r>
              <a:rPr lang="en-US" sz="1800" dirty="0">
                <a:solidFill>
                  <a:schemeClr val="tx1"/>
                </a:solidFill>
              </a:rPr>
              <a:t>PI Reviews Final Application</a:t>
            </a:r>
          </a:p>
          <a:p>
            <a:pPr>
              <a:defRPr/>
            </a:pPr>
            <a:r>
              <a:rPr lang="en-US" sz="1800" dirty="0">
                <a:solidFill>
                  <a:schemeClr val="tx1"/>
                </a:solidFill>
              </a:rPr>
              <a:t>Submits Application to Office of Sponsored Projects</a:t>
            </a:r>
          </a:p>
          <a:p>
            <a:endParaRPr lang="en-US" sz="1800" dirty="0"/>
          </a:p>
        </p:txBody>
      </p:sp>
      <p:sp>
        <p:nvSpPr>
          <p:cNvPr id="8" name="Content Placeholder 7"/>
          <p:cNvSpPr>
            <a:spLocks noGrp="1"/>
          </p:cNvSpPr>
          <p:nvPr>
            <p:ph idx="4294967295"/>
          </p:nvPr>
        </p:nvSpPr>
        <p:spPr>
          <a:xfrm>
            <a:off x="930172" y="1640482"/>
            <a:ext cx="3845859" cy="353163"/>
          </a:xfrm>
          <a:prstGeom prst="rect">
            <a:avLst/>
          </a:prstGeom>
        </p:spPr>
        <p:txBody>
          <a:bodyPr>
            <a:normAutofit fontScale="92500" lnSpcReduction="10000"/>
          </a:bodyPr>
          <a:lstStyle/>
          <a:p>
            <a:pPr marL="0" indent="0" algn="l">
              <a:buNone/>
            </a:pPr>
            <a:r>
              <a:rPr lang="en-US" dirty="0">
                <a:solidFill>
                  <a:srgbClr val="AB0520"/>
                </a:solidFill>
              </a:rPr>
              <a:t>PREAWARD PROCESS</a:t>
            </a:r>
          </a:p>
        </p:txBody>
      </p:sp>
    </p:spTree>
    <p:extLst>
      <p:ext uri="{BB962C8B-B14F-4D97-AF65-F5344CB8AC3E}">
        <p14:creationId xmlns:p14="http://schemas.microsoft.com/office/powerpoint/2010/main" val="3898602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291" y="0"/>
            <a:ext cx="7772400" cy="1640482"/>
          </a:xfrm>
        </p:spPr>
        <p:txBody>
          <a:bodyPr>
            <a:normAutofit/>
          </a:bodyPr>
          <a:lstStyle/>
          <a:p>
            <a:r>
              <a:rPr lang="en-US" sz="2800" dirty="0"/>
              <a:t>Sponsored Projects</a:t>
            </a:r>
            <a:br>
              <a:rPr lang="en-US" sz="2800" dirty="0"/>
            </a:br>
            <a:r>
              <a:rPr lang="en-US" sz="2400" b="0" dirty="0"/>
              <a:t>(3 Days Prior to Deadline)</a:t>
            </a:r>
            <a:endParaRPr lang="en-US" sz="2800" b="0" dirty="0"/>
          </a:p>
        </p:txBody>
      </p:sp>
      <p:sp>
        <p:nvSpPr>
          <p:cNvPr id="7" name="Content Placeholder 6"/>
          <p:cNvSpPr>
            <a:spLocks noGrp="1"/>
          </p:cNvSpPr>
          <p:nvPr>
            <p:ph idx="1"/>
          </p:nvPr>
        </p:nvSpPr>
        <p:spPr>
          <a:xfrm>
            <a:off x="950387" y="2170226"/>
            <a:ext cx="7186849" cy="3824174"/>
          </a:xfrm>
        </p:spPr>
        <p:txBody>
          <a:bodyPr>
            <a:noAutofit/>
          </a:bodyPr>
          <a:lstStyle/>
          <a:p>
            <a:pPr>
              <a:defRPr/>
            </a:pPr>
            <a:r>
              <a:rPr lang="en-US" sz="1800" dirty="0">
                <a:solidFill>
                  <a:schemeClr val="tx1"/>
                </a:solidFill>
              </a:rPr>
              <a:t>Submits Final Application</a:t>
            </a:r>
          </a:p>
          <a:p>
            <a:pPr>
              <a:defRPr/>
            </a:pPr>
            <a:r>
              <a:rPr lang="en-US" sz="1800" dirty="0">
                <a:solidFill>
                  <a:schemeClr val="tx1"/>
                </a:solidFill>
              </a:rPr>
              <a:t>Sends Confirmation</a:t>
            </a:r>
          </a:p>
          <a:p>
            <a:pPr>
              <a:defRPr/>
            </a:pPr>
            <a:r>
              <a:rPr lang="en-US" sz="1800" dirty="0">
                <a:solidFill>
                  <a:schemeClr val="tx1"/>
                </a:solidFill>
              </a:rPr>
              <a:t>For Federal Grants, PI Logs In and Reviews Final Application</a:t>
            </a:r>
          </a:p>
          <a:p>
            <a:pPr lvl="1">
              <a:defRPr/>
            </a:pPr>
            <a:r>
              <a:rPr lang="en-US" dirty="0">
                <a:solidFill>
                  <a:schemeClr val="tx1"/>
                </a:solidFill>
              </a:rPr>
              <a:t>If good, proposal is submitted</a:t>
            </a:r>
          </a:p>
          <a:p>
            <a:pPr lvl="1">
              <a:defRPr/>
            </a:pPr>
            <a:r>
              <a:rPr lang="en-US" dirty="0">
                <a:solidFill>
                  <a:schemeClr val="tx1"/>
                </a:solidFill>
              </a:rPr>
              <a:t>If errors, recall, revise and resubmit</a:t>
            </a:r>
          </a:p>
          <a:p>
            <a:pPr marL="457200" lvl="1" indent="0">
              <a:buNone/>
              <a:defRPr/>
            </a:pPr>
            <a:endParaRPr lang="en-US" sz="1400" dirty="0">
              <a:solidFill>
                <a:schemeClr val="tx1"/>
              </a:solidFill>
            </a:endParaRPr>
          </a:p>
          <a:p>
            <a:endParaRPr lang="en-US" sz="1800" dirty="0"/>
          </a:p>
        </p:txBody>
      </p:sp>
      <p:sp>
        <p:nvSpPr>
          <p:cNvPr id="8" name="Content Placeholder 7"/>
          <p:cNvSpPr>
            <a:spLocks noGrp="1"/>
          </p:cNvSpPr>
          <p:nvPr>
            <p:ph idx="4294967295"/>
          </p:nvPr>
        </p:nvSpPr>
        <p:spPr>
          <a:xfrm>
            <a:off x="930172" y="1640482"/>
            <a:ext cx="3845859" cy="353163"/>
          </a:xfrm>
          <a:prstGeom prst="rect">
            <a:avLst/>
          </a:prstGeom>
        </p:spPr>
        <p:txBody>
          <a:bodyPr>
            <a:normAutofit fontScale="92500" lnSpcReduction="10000"/>
          </a:bodyPr>
          <a:lstStyle/>
          <a:p>
            <a:pPr marL="0" indent="0" algn="l">
              <a:buNone/>
            </a:pPr>
            <a:r>
              <a:rPr lang="en-US" dirty="0">
                <a:solidFill>
                  <a:srgbClr val="AB0520"/>
                </a:solidFill>
              </a:rPr>
              <a:t>SUBMISSION PROCESS</a:t>
            </a:r>
          </a:p>
        </p:txBody>
      </p:sp>
    </p:spTree>
    <p:extLst>
      <p:ext uri="{BB962C8B-B14F-4D97-AF65-F5344CB8AC3E}">
        <p14:creationId xmlns:p14="http://schemas.microsoft.com/office/powerpoint/2010/main" val="3297847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291" y="0"/>
            <a:ext cx="7772400" cy="1640482"/>
          </a:xfrm>
        </p:spPr>
        <p:txBody>
          <a:bodyPr>
            <a:normAutofit/>
          </a:bodyPr>
          <a:lstStyle/>
          <a:p>
            <a:r>
              <a:rPr lang="en-US" sz="2800" dirty="0"/>
              <a:t>Proposal Review</a:t>
            </a:r>
          </a:p>
        </p:txBody>
      </p:sp>
      <p:sp>
        <p:nvSpPr>
          <p:cNvPr id="7" name="Content Placeholder 6"/>
          <p:cNvSpPr>
            <a:spLocks noGrp="1"/>
          </p:cNvSpPr>
          <p:nvPr>
            <p:ph idx="1"/>
          </p:nvPr>
        </p:nvSpPr>
        <p:spPr>
          <a:xfrm>
            <a:off x="950387" y="2170226"/>
            <a:ext cx="7186849" cy="3824174"/>
          </a:xfrm>
        </p:spPr>
        <p:txBody>
          <a:bodyPr>
            <a:noAutofit/>
          </a:bodyPr>
          <a:lstStyle/>
          <a:p>
            <a:pPr>
              <a:defRPr/>
            </a:pPr>
            <a:r>
              <a:rPr lang="en-US" sz="1800" dirty="0">
                <a:solidFill>
                  <a:schemeClr val="tx1"/>
                </a:solidFill>
              </a:rPr>
              <a:t>Federal Applications</a:t>
            </a:r>
          </a:p>
          <a:p>
            <a:pPr lvl="1">
              <a:defRPr/>
            </a:pPr>
            <a:r>
              <a:rPr lang="en-US" dirty="0">
                <a:solidFill>
                  <a:schemeClr val="tx1"/>
                </a:solidFill>
              </a:rPr>
              <a:t>Assigned to Study Section</a:t>
            </a:r>
          </a:p>
          <a:p>
            <a:pPr lvl="1">
              <a:defRPr/>
            </a:pPr>
            <a:r>
              <a:rPr lang="en-US" dirty="0">
                <a:solidFill>
                  <a:schemeClr val="tx1"/>
                </a:solidFill>
              </a:rPr>
              <a:t>Reviewed 3-6 Months after Submission</a:t>
            </a:r>
          </a:p>
          <a:p>
            <a:pPr lvl="1">
              <a:defRPr/>
            </a:pPr>
            <a:r>
              <a:rPr lang="en-US" dirty="0">
                <a:solidFill>
                  <a:schemeClr val="tx1"/>
                </a:solidFill>
              </a:rPr>
              <a:t>Results 3-30 Days after Review</a:t>
            </a:r>
          </a:p>
          <a:p>
            <a:pPr lvl="1">
              <a:defRPr/>
            </a:pPr>
            <a:r>
              <a:rPr lang="en-US" dirty="0">
                <a:solidFill>
                  <a:schemeClr val="tx1"/>
                </a:solidFill>
              </a:rPr>
              <a:t>Feedback Provided</a:t>
            </a:r>
          </a:p>
          <a:p>
            <a:pPr lvl="1">
              <a:defRPr/>
            </a:pPr>
            <a:r>
              <a:rPr lang="en-US" dirty="0">
                <a:solidFill>
                  <a:schemeClr val="tx1"/>
                </a:solidFill>
              </a:rPr>
              <a:t>Funding Based on Review and Institute Priorities (1-3 Months after Review)</a:t>
            </a:r>
          </a:p>
          <a:p>
            <a:pPr lvl="1">
              <a:defRPr/>
            </a:pPr>
            <a:r>
              <a:rPr lang="en-US" dirty="0">
                <a:solidFill>
                  <a:schemeClr val="tx1"/>
                </a:solidFill>
              </a:rPr>
              <a:t>Let ORS Know of Result </a:t>
            </a:r>
          </a:p>
          <a:p>
            <a:pPr>
              <a:defRPr/>
            </a:pPr>
            <a:r>
              <a:rPr lang="en-US" sz="1800" dirty="0">
                <a:solidFill>
                  <a:schemeClr val="tx1"/>
                </a:solidFill>
              </a:rPr>
              <a:t>Foundations</a:t>
            </a:r>
          </a:p>
          <a:p>
            <a:pPr lvl="1">
              <a:defRPr/>
            </a:pPr>
            <a:r>
              <a:rPr lang="en-US" dirty="0">
                <a:solidFill>
                  <a:schemeClr val="tx1"/>
                </a:solidFill>
              </a:rPr>
              <a:t>Varies Dependent on Foundation</a:t>
            </a:r>
          </a:p>
          <a:p>
            <a:pPr lvl="1">
              <a:defRPr/>
            </a:pPr>
            <a:r>
              <a:rPr lang="en-US" dirty="0">
                <a:solidFill>
                  <a:schemeClr val="tx1"/>
                </a:solidFill>
              </a:rPr>
              <a:t>Usually Quicker Turnaround</a:t>
            </a:r>
          </a:p>
          <a:p>
            <a:pPr lvl="1">
              <a:defRPr/>
            </a:pPr>
            <a:r>
              <a:rPr lang="en-US" dirty="0">
                <a:solidFill>
                  <a:schemeClr val="tx1"/>
                </a:solidFill>
              </a:rPr>
              <a:t>Feedback Not Always Provided</a:t>
            </a:r>
          </a:p>
          <a:p>
            <a:pPr marL="457200" lvl="1" indent="0">
              <a:buNone/>
              <a:defRPr/>
            </a:pPr>
            <a:endParaRPr lang="en-US" sz="1400" dirty="0">
              <a:solidFill>
                <a:schemeClr val="tx1"/>
              </a:solidFill>
            </a:endParaRPr>
          </a:p>
          <a:p>
            <a:endParaRPr lang="en-US" sz="1800" dirty="0"/>
          </a:p>
        </p:txBody>
      </p:sp>
      <p:sp>
        <p:nvSpPr>
          <p:cNvPr id="8" name="Content Placeholder 7"/>
          <p:cNvSpPr>
            <a:spLocks noGrp="1"/>
          </p:cNvSpPr>
          <p:nvPr>
            <p:ph idx="4294967295"/>
          </p:nvPr>
        </p:nvSpPr>
        <p:spPr>
          <a:xfrm>
            <a:off x="930172" y="1640482"/>
            <a:ext cx="3845859" cy="353163"/>
          </a:xfrm>
          <a:prstGeom prst="rect">
            <a:avLst/>
          </a:prstGeom>
        </p:spPr>
        <p:txBody>
          <a:bodyPr>
            <a:normAutofit fontScale="92500" lnSpcReduction="10000"/>
          </a:bodyPr>
          <a:lstStyle/>
          <a:p>
            <a:pPr marL="0" indent="0" algn="l">
              <a:buNone/>
            </a:pPr>
            <a:r>
              <a:rPr lang="en-US" dirty="0">
                <a:solidFill>
                  <a:srgbClr val="AB0520"/>
                </a:solidFill>
              </a:rPr>
              <a:t>PROCESS VARIES</a:t>
            </a:r>
          </a:p>
        </p:txBody>
      </p:sp>
    </p:spTree>
    <p:extLst>
      <p:ext uri="{BB962C8B-B14F-4D97-AF65-F5344CB8AC3E}">
        <p14:creationId xmlns:p14="http://schemas.microsoft.com/office/powerpoint/2010/main" val="2051615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291" y="0"/>
            <a:ext cx="7772400" cy="1640482"/>
          </a:xfrm>
        </p:spPr>
        <p:txBody>
          <a:bodyPr>
            <a:normAutofit/>
          </a:bodyPr>
          <a:lstStyle/>
          <a:p>
            <a:r>
              <a:rPr lang="en-US" sz="2800" dirty="0"/>
              <a:t>Proposal Resubmission</a:t>
            </a:r>
          </a:p>
        </p:txBody>
      </p:sp>
      <p:sp>
        <p:nvSpPr>
          <p:cNvPr id="7" name="Content Placeholder 6"/>
          <p:cNvSpPr>
            <a:spLocks noGrp="1"/>
          </p:cNvSpPr>
          <p:nvPr>
            <p:ph idx="1"/>
          </p:nvPr>
        </p:nvSpPr>
        <p:spPr>
          <a:xfrm>
            <a:off x="950387" y="2170226"/>
            <a:ext cx="7186849" cy="3824174"/>
          </a:xfrm>
        </p:spPr>
        <p:txBody>
          <a:bodyPr>
            <a:noAutofit/>
          </a:bodyPr>
          <a:lstStyle/>
          <a:p>
            <a:pPr>
              <a:defRPr/>
            </a:pPr>
            <a:r>
              <a:rPr lang="en-US" sz="1800" dirty="0">
                <a:solidFill>
                  <a:schemeClr val="tx1"/>
                </a:solidFill>
              </a:rPr>
              <a:t>Send Results/Summary Statement</a:t>
            </a:r>
          </a:p>
          <a:p>
            <a:pPr lvl="1">
              <a:defRPr/>
            </a:pPr>
            <a:r>
              <a:rPr lang="en-US" dirty="0">
                <a:solidFill>
                  <a:schemeClr val="tx1"/>
                </a:solidFill>
              </a:rPr>
              <a:t>Collaborators</a:t>
            </a:r>
          </a:p>
          <a:p>
            <a:pPr lvl="1">
              <a:defRPr/>
            </a:pPr>
            <a:r>
              <a:rPr lang="en-US" dirty="0">
                <a:solidFill>
                  <a:schemeClr val="tx1"/>
                </a:solidFill>
              </a:rPr>
              <a:t>ORS</a:t>
            </a:r>
          </a:p>
          <a:p>
            <a:pPr>
              <a:defRPr/>
            </a:pPr>
            <a:r>
              <a:rPr lang="en-US" sz="1800" dirty="0">
                <a:solidFill>
                  <a:schemeClr val="tx1"/>
                </a:solidFill>
              </a:rPr>
              <a:t>Decide Whether to:</a:t>
            </a:r>
          </a:p>
          <a:p>
            <a:pPr lvl="1">
              <a:defRPr/>
            </a:pPr>
            <a:r>
              <a:rPr lang="en-US" dirty="0">
                <a:solidFill>
                  <a:schemeClr val="tx1"/>
                </a:solidFill>
              </a:rPr>
              <a:t>Revise and Resubmit </a:t>
            </a:r>
          </a:p>
          <a:p>
            <a:pPr lvl="1">
              <a:defRPr/>
            </a:pPr>
            <a:r>
              <a:rPr lang="en-US" dirty="0">
                <a:solidFill>
                  <a:schemeClr val="tx1"/>
                </a:solidFill>
              </a:rPr>
              <a:t>Submit as New</a:t>
            </a:r>
          </a:p>
          <a:p>
            <a:pPr lvl="1">
              <a:defRPr/>
            </a:pPr>
            <a:r>
              <a:rPr lang="en-US" dirty="0">
                <a:solidFill>
                  <a:schemeClr val="tx1"/>
                </a:solidFill>
              </a:rPr>
              <a:t>Try Something Else</a:t>
            </a:r>
          </a:p>
          <a:p>
            <a:pPr>
              <a:defRPr/>
            </a:pPr>
            <a:r>
              <a:rPr lang="en-US" sz="1800" dirty="0">
                <a:solidFill>
                  <a:schemeClr val="tx1"/>
                </a:solidFill>
              </a:rPr>
              <a:t>Persistence Pays Off!</a:t>
            </a:r>
          </a:p>
          <a:p>
            <a:pPr marL="457200" lvl="1" indent="0">
              <a:buNone/>
              <a:defRPr/>
            </a:pPr>
            <a:endParaRPr lang="en-US" sz="1400" dirty="0">
              <a:solidFill>
                <a:schemeClr val="tx1"/>
              </a:solidFill>
            </a:endParaRPr>
          </a:p>
          <a:p>
            <a:endParaRPr lang="en-US" sz="1800" dirty="0"/>
          </a:p>
        </p:txBody>
      </p:sp>
      <p:sp>
        <p:nvSpPr>
          <p:cNvPr id="8" name="Content Placeholder 7"/>
          <p:cNvSpPr>
            <a:spLocks noGrp="1"/>
          </p:cNvSpPr>
          <p:nvPr>
            <p:ph idx="4294967295"/>
          </p:nvPr>
        </p:nvSpPr>
        <p:spPr>
          <a:xfrm>
            <a:off x="930172" y="1640482"/>
            <a:ext cx="3845859" cy="529744"/>
          </a:xfrm>
          <a:prstGeom prst="rect">
            <a:avLst/>
          </a:prstGeom>
        </p:spPr>
        <p:txBody>
          <a:bodyPr>
            <a:normAutofit/>
          </a:bodyPr>
          <a:lstStyle/>
          <a:p>
            <a:pPr marL="0" indent="0" algn="l">
              <a:buNone/>
            </a:pPr>
            <a:r>
              <a:rPr lang="en-US" dirty="0">
                <a:solidFill>
                  <a:srgbClr val="AB0520"/>
                </a:solidFill>
              </a:rPr>
              <a:t>ORS &amp; PREAWARD</a:t>
            </a:r>
            <a:endParaRPr lang="en-US" sz="1400" dirty="0">
              <a:solidFill>
                <a:srgbClr val="AB0520"/>
              </a:solidFill>
            </a:endParaRPr>
          </a:p>
        </p:txBody>
      </p:sp>
    </p:spTree>
    <p:extLst>
      <p:ext uri="{BB962C8B-B14F-4D97-AF65-F5344CB8AC3E}">
        <p14:creationId xmlns:p14="http://schemas.microsoft.com/office/powerpoint/2010/main" val="2914961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AHA Template" id="{C7987AAD-0507-4E2F-A474-732E8816D9C2}" vid="{A2AC18D2-17F6-4D12-97EC-9F192D52A3B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2420</Words>
  <Application>Microsoft Office PowerPoint</Application>
  <PresentationFormat>On-screen Show (4:3)</PresentationFormat>
  <Paragraphs>442</Paragraphs>
  <Slides>42</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42</vt:i4>
      </vt:variant>
    </vt:vector>
  </HeadingPairs>
  <TitlesOfParts>
    <vt:vector size="53" baseType="lpstr">
      <vt:lpstr>Arial</vt:lpstr>
      <vt:lpstr>Calibri</vt:lpstr>
      <vt:lpstr>Myriad Pro</vt:lpstr>
      <vt:lpstr>Myriad Pro Semibold Cond</vt:lpstr>
      <vt:lpstr>Myriad Pro SemiCond</vt:lpstr>
      <vt:lpstr>Times New Roman</vt:lpstr>
      <vt:lpstr>Verdana</vt:lpstr>
      <vt:lpstr>Wingdings</vt:lpstr>
      <vt:lpstr>Wingdings 3</vt:lpstr>
      <vt:lpstr>Office Theme</vt:lpstr>
      <vt:lpstr>1_Office Theme</vt:lpstr>
      <vt:lpstr>Proposal Planning &amp; Submission Process</vt:lpstr>
      <vt:lpstr>Proposal Submission &amp; Review https://www.nursing.arizona.edu/resources/research</vt:lpstr>
      <vt:lpstr>Intent to Submit (ITS) Form (6 – 8 Weeks Prior to Deadline)</vt:lpstr>
      <vt:lpstr>Proposal Planning (6 – 8 Weeks Prior to Deadline)</vt:lpstr>
      <vt:lpstr>Pre-Review (4 – 6 Weeks Prior to Deadline)</vt:lpstr>
      <vt:lpstr>Preaward (1 – 6 Weeks Prior to Deadline)</vt:lpstr>
      <vt:lpstr>Sponsored Projects (3 Days Prior to Deadline)</vt:lpstr>
      <vt:lpstr>Proposal Review</vt:lpstr>
      <vt:lpstr>Proposal Resubmission</vt:lpstr>
      <vt:lpstr>Questions</vt:lpstr>
      <vt:lpstr>An Overview of Research Funding &amp; UAHS Services  Sponsored Projects, Budgets, RFAs</vt:lpstr>
      <vt:lpstr>What is a Sponsored Project?</vt:lpstr>
      <vt:lpstr>Grants and Clinical Trials</vt:lpstr>
      <vt:lpstr>NIH-Funded Clinical Trials</vt:lpstr>
      <vt:lpstr>Applying for Funding</vt:lpstr>
      <vt:lpstr>Proposal Development</vt:lpstr>
      <vt:lpstr>Successful Applications</vt:lpstr>
      <vt:lpstr>PreAward Services</vt:lpstr>
      <vt:lpstr>BUDGETS</vt:lpstr>
      <vt:lpstr>Anatomy of a Budget</vt:lpstr>
      <vt:lpstr>Personnel: people to do the work</vt:lpstr>
      <vt:lpstr>Special Rule:  NIH Salary Cap</vt:lpstr>
      <vt:lpstr>PowerPoint Presentation</vt:lpstr>
      <vt:lpstr>Budget Justification</vt:lpstr>
      <vt:lpstr>Where to find funding opportunities</vt:lpstr>
      <vt:lpstr>Funding Opportunity Announcement (FOA)</vt:lpstr>
      <vt:lpstr>Career Development Awards</vt:lpstr>
      <vt:lpstr>NIH NINR - Specific</vt:lpstr>
      <vt:lpstr>Post-Submission</vt:lpstr>
      <vt:lpstr>Grant Award</vt:lpstr>
      <vt:lpstr>During the Award</vt:lpstr>
      <vt:lpstr>Award Management</vt:lpstr>
      <vt:lpstr>UAHS Regulatory Services</vt:lpstr>
      <vt:lpstr>UAHS Regulatory Services</vt:lpstr>
      <vt:lpstr>Research Intake Application (RIA)</vt:lpstr>
      <vt:lpstr>Research Intake Application (RIA) https://research.uahs.arizona.edu/clinical-trials/research-intake-form </vt:lpstr>
      <vt:lpstr>UAHS Contracts</vt:lpstr>
      <vt:lpstr>PowerPoint Presentation</vt:lpstr>
      <vt:lpstr>Navigation of the Process </vt:lpstr>
      <vt:lpstr>PowerPoint Presentation</vt:lpstr>
      <vt:lpstr>Website:   http://research.uahs.arizona.edu/   Additional Contact Information: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urdesign</dc:creator>
  <cp:lastModifiedBy>Taylor, Lauren</cp:lastModifiedBy>
  <cp:revision>20</cp:revision>
  <dcterms:created xsi:type="dcterms:W3CDTF">2014-09-04T21:39:25Z</dcterms:created>
  <dcterms:modified xsi:type="dcterms:W3CDTF">2019-12-05T18:36:44Z</dcterms:modified>
</cp:coreProperties>
</file>