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18" r:id="rId3"/>
    <p:sldId id="269" r:id="rId4"/>
    <p:sldId id="319" r:id="rId5"/>
    <p:sldId id="270" r:id="rId6"/>
    <p:sldId id="355" r:id="rId7"/>
    <p:sldId id="354" r:id="rId8"/>
    <p:sldId id="263" r:id="rId9"/>
    <p:sldId id="272" r:id="rId10"/>
    <p:sldId id="320" r:id="rId11"/>
    <p:sldId id="288" r:id="rId12"/>
    <p:sldId id="273" r:id="rId13"/>
    <p:sldId id="285" r:id="rId14"/>
    <p:sldId id="356" r:id="rId15"/>
    <p:sldId id="274" r:id="rId16"/>
    <p:sldId id="296" r:id="rId17"/>
    <p:sldId id="313" r:id="rId18"/>
    <p:sldId id="357" r:id="rId19"/>
    <p:sldId id="267" r:id="rId20"/>
    <p:sldId id="316" r:id="rId21"/>
    <p:sldId id="292" r:id="rId22"/>
    <p:sldId id="266" r:id="rId23"/>
    <p:sldId id="314" r:id="rId24"/>
    <p:sldId id="282" r:id="rId2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68D"/>
    <a:srgbClr val="333333"/>
    <a:srgbClr val="C8D9D8"/>
    <a:srgbClr val="AB0520"/>
    <a:srgbClr val="0C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8" autoAdjust="0"/>
    <p:restoredTop sz="94730" autoAdjust="0"/>
  </p:normalViewPr>
  <p:slideViewPr>
    <p:cSldViewPr snapToGrid="0" snapToObjects="1">
      <p:cViewPr varScale="1">
        <p:scale>
          <a:sx n="62" d="100"/>
          <a:sy n="62" d="100"/>
        </p:scale>
        <p:origin x="125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E3768-1193-496B-9CFE-82DAC2C0365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39F86-FEE1-4A1F-A5ED-3EE75262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8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39F86-FEE1-4A1F-A5ED-3EE752629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39F86-FEE1-4A1F-A5ED-3EE752629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9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53C1-32B2-45A9-A664-FCF4E564F4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0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39F86-FEE1-4A1F-A5ED-3EE7526294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6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39F86-FEE1-4A1F-A5ED-3EE7526294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011155"/>
            <a:ext cx="77724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766930"/>
            <a:ext cx="6400800" cy="1344319"/>
          </a:xfrm>
        </p:spPr>
        <p:txBody>
          <a:bodyPr/>
          <a:lstStyle>
            <a:lvl1pPr marL="0" indent="0" algn="ctr">
              <a:buNone/>
              <a:defRPr>
                <a:solidFill>
                  <a:srgbClr val="6F86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text or 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51" y="5733215"/>
            <a:ext cx="3478099" cy="643129"/>
          </a:xfrm>
          <a:prstGeom prst="rect">
            <a:avLst/>
          </a:prstGeom>
        </p:spPr>
      </p:pic>
      <p:pic>
        <p:nvPicPr>
          <p:cNvPr id="5" name="Picture 4" descr="triangles_re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4" y="1763587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20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930172" y="2696278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909957" y="2355445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PARAGRAPH TITLE</a:t>
            </a:r>
          </a:p>
        </p:txBody>
      </p:sp>
    </p:spTree>
    <p:extLst>
      <p:ext uri="{BB962C8B-B14F-4D97-AF65-F5344CB8AC3E}">
        <p14:creationId xmlns:p14="http://schemas.microsoft.com/office/powerpoint/2010/main" val="257592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2875352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7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94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38724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35605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843553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92167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5030957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7912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5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19893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512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63" y="3885257"/>
            <a:ext cx="6946430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C234B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6F868D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6F868D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hyperlink" Target="mailto:apasv@arizona.ed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hyperlink" Target="mailto:apasv@arizona.ed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hyperlink" Target="https://research.arizona.edu/compliance/human-subjects-protection-progra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hyperlink" Target="mailto:apasv@arizona.edu" TargetMode="External"/><Relationship Id="rId4" Type="http://schemas.openxmlformats.org/officeDocument/2006/relationships/hyperlink" Target="https://www.nursing.arizona.edu/resources/research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hyperlink" Target="mailto:apasv@arizona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hyperlink" Target="https://research.arizona.edu/compliance/human-subjects-protection-program/HSPP-form/forms-inde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hyperlink" Target="https://research.arizona.edu/compliance/human-subjects-protection-program/HSPP-form/forms-inde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58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IRB (Human Subjects) Review and Submission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Alice Pasvogel, PhD, RN</a:t>
            </a:r>
          </a:p>
          <a:p>
            <a:r>
              <a:rPr lang="en-US" dirty="0"/>
              <a:t>Office of Research &amp; Scholarship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889DA15-B023-76C5-9F0D-3BF411ED7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2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9"/>
    </mc:Choice>
    <mc:Fallback>
      <p:transition spd="slow" advTm="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079425" y="1911110"/>
            <a:ext cx="6985150" cy="341039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Include with IRB Protocol form:</a:t>
            </a:r>
          </a:p>
          <a:p>
            <a:pPr lvl="1" algn="l"/>
            <a:r>
              <a:rPr lang="en-US" dirty="0"/>
              <a:t>Appendices, as applicable</a:t>
            </a:r>
          </a:p>
          <a:p>
            <a:pPr lvl="2" algn="l"/>
            <a:r>
              <a:rPr lang="en-US" dirty="0"/>
              <a:t>Appendix for Children/Wards</a:t>
            </a:r>
          </a:p>
          <a:p>
            <a:pPr lvl="2" algn="l"/>
            <a:r>
              <a:rPr lang="en-US" dirty="0"/>
              <a:t>Appendix for Cognitively Impaired Individuals</a:t>
            </a:r>
          </a:p>
          <a:p>
            <a:pPr lvl="2" algn="l"/>
            <a:r>
              <a:rPr lang="en-US" dirty="0"/>
              <a:t>Appendix for Native American and Indigenous Populations</a:t>
            </a:r>
          </a:p>
          <a:p>
            <a:pPr lvl="2" algn="l"/>
            <a:r>
              <a:rPr lang="en-US" dirty="0"/>
              <a:t>Appendix for Prisoners</a:t>
            </a:r>
          </a:p>
          <a:p>
            <a:pPr lvl="2" algn="l"/>
            <a:r>
              <a:rPr lang="en-US" dirty="0"/>
              <a:t>Appendix for Pregnant Women, Neonates and Fetuses</a:t>
            </a:r>
          </a:p>
          <a:p>
            <a:pPr lvl="2" algn="l"/>
            <a:r>
              <a:rPr lang="en-US" dirty="0"/>
              <a:t>Appendix for Devices</a:t>
            </a:r>
          </a:p>
          <a:p>
            <a:pPr lvl="2" algn="l"/>
            <a:r>
              <a:rPr lang="en-US" dirty="0"/>
              <a:t>Appendix for Drugs</a:t>
            </a:r>
          </a:p>
          <a:p>
            <a:pPr lvl="2" algn="l"/>
            <a:r>
              <a:rPr lang="en-US" dirty="0"/>
              <a:t>Appendix for Waiver or Alteration of Consent or PHI</a:t>
            </a:r>
          </a:p>
          <a:p>
            <a:pPr lvl="2" algn="l"/>
            <a:r>
              <a:rPr lang="en-US" dirty="0"/>
              <a:t>Appendix for Exceptions from Informed Consent (EFIC)</a:t>
            </a:r>
          </a:p>
          <a:p>
            <a:pPr lvl="2" algn="l"/>
            <a:r>
              <a:rPr lang="en-US" dirty="0"/>
              <a:t>Appendix for Multi-Site Research</a:t>
            </a:r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Other Documents (cont.)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2CDED19-4A7F-DAD4-DC4B-9C2A74451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9"/>
    </mc:Choice>
    <mc:Fallback xmlns="">
      <p:transition spd="slow" advTm="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76793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Advisor Attestation (Students)</a:t>
            </a:r>
          </a:p>
          <a:p>
            <a:pPr lvl="1" algn="l"/>
            <a:r>
              <a:rPr lang="en-US" dirty="0"/>
              <a:t>Attestation form available or an email is acceptable</a:t>
            </a:r>
          </a:p>
          <a:p>
            <a:pPr lvl="1" algn="l"/>
            <a:r>
              <a:rPr lang="en-US" dirty="0"/>
              <a:t>Office of Research &amp; Scholarship will ask Dissertation/DNP Project Chair for the Attestation and send you a copy</a:t>
            </a:r>
          </a:p>
          <a:p>
            <a:pPr algn="l"/>
            <a:r>
              <a:rPr lang="en-US" dirty="0"/>
              <a:t>Attestation for Scientific/Scholarly Review and Department Review </a:t>
            </a:r>
          </a:p>
          <a:p>
            <a:pPr lvl="1" algn="l"/>
            <a:r>
              <a:rPr lang="en-US" dirty="0"/>
              <a:t>Needed for IRB Protocol for Human Subjects Research, IRB Protocol for Human Subjects Research - Retrospective Data Review, IRB Protocol for Projects Using External IRBs</a:t>
            </a:r>
          </a:p>
          <a:p>
            <a:pPr lvl="1" algn="l"/>
            <a:r>
              <a:rPr lang="en-US" dirty="0"/>
              <a:t>Will be provided by the Office of Research &amp; Scholarship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Attestations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4C52CE-6298-63D6-B39D-7EB901DCB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68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92"/>
    </mc:Choice>
    <mc:Fallback xmlns="">
      <p:transition spd="slow" advTm="5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76793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Submit documents to the College of Nursing Office of Research &amp; Scholarship (Alice Pasvogel </a:t>
            </a:r>
            <a:r>
              <a:rPr lang="en-US" dirty="0">
                <a:hlinkClick r:id="rId4"/>
              </a:rPr>
              <a:t>apasv@arizona.edu</a:t>
            </a:r>
            <a:r>
              <a:rPr lang="en-US" dirty="0"/>
              <a:t>) for review before submitting in </a:t>
            </a:r>
            <a:r>
              <a:rPr lang="en-US" dirty="0" err="1"/>
              <a:t>eIRB</a:t>
            </a:r>
            <a:endParaRPr lang="en-US" dirty="0"/>
          </a:p>
          <a:p>
            <a:pPr algn="l"/>
            <a:r>
              <a:rPr lang="en-US" dirty="0"/>
              <a:t>Things to remember when submitting documents:</a:t>
            </a:r>
          </a:p>
          <a:p>
            <a:pPr lvl="1" algn="l"/>
            <a:r>
              <a:rPr lang="en-US" dirty="0"/>
              <a:t>Microsoft Word documents are required for IRB Protocol form, recruitment material, consent documents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Submitting Documents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25AA2B-4930-525F-EFC8-B98841029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3"/>
    </mc:Choice>
    <mc:Fallback xmlns="">
      <p:transition spd="slow" advTm="20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767936"/>
            <a:ext cx="6985150" cy="4102512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Submit completed IRB Protocol form and supporting documents to the College of Nursing Office of Research &amp; Scholarship (Alice Pasvogel </a:t>
            </a:r>
            <a:r>
              <a:rPr lang="en-US" dirty="0">
                <a:hlinkClick r:id="rId4"/>
              </a:rPr>
              <a:t>apasv@arizona.edu</a:t>
            </a:r>
            <a:r>
              <a:rPr lang="en-US" dirty="0"/>
              <a:t>)</a:t>
            </a:r>
          </a:p>
          <a:p>
            <a:pPr lvl="1" algn="l"/>
            <a:r>
              <a:rPr lang="en-US" dirty="0"/>
              <a:t>Revisions requested if needed</a:t>
            </a:r>
          </a:p>
          <a:p>
            <a:pPr algn="l"/>
            <a:r>
              <a:rPr lang="en-US" dirty="0"/>
              <a:t>Complete the Smart Form in </a:t>
            </a:r>
            <a:r>
              <a:rPr lang="en-US" dirty="0" err="1"/>
              <a:t>eIRB</a:t>
            </a:r>
            <a:endParaRPr lang="en-US" dirty="0"/>
          </a:p>
          <a:p>
            <a:pPr lvl="1" algn="l"/>
            <a:r>
              <a:rPr lang="en-US" dirty="0"/>
              <a:t>Assign Alice Pasvogel as Primary Contact</a:t>
            </a:r>
          </a:p>
          <a:p>
            <a:pPr lvl="1" algn="l"/>
            <a:r>
              <a:rPr lang="en-US" dirty="0"/>
              <a:t>Assign DNP Project/Dissertation Chair as PI Proxy (Students)</a:t>
            </a:r>
          </a:p>
          <a:p>
            <a:pPr algn="l"/>
            <a:r>
              <a:rPr lang="en-US" dirty="0"/>
              <a:t>Email Alice Pasvogel with study number (STUDY0000151)</a:t>
            </a:r>
          </a:p>
          <a:p>
            <a:pPr lvl="1" algn="l"/>
            <a:r>
              <a:rPr lang="en-US" dirty="0"/>
              <a:t>Alice Pasvogel will review the form and notify you when it is ready to submit in </a:t>
            </a:r>
            <a:r>
              <a:rPr lang="en-US" dirty="0" err="1"/>
              <a:t>eIRB</a:t>
            </a:r>
            <a:endParaRPr lang="en-US" dirty="0"/>
          </a:p>
          <a:p>
            <a:pPr marL="457200" lvl="1" indent="0" algn="l">
              <a:buNone/>
            </a:pP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Steps in the Review and Submission Process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3527D19-5995-CCE5-7A7B-4F8B712C9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13"/>
    </mc:Choice>
    <mc:Fallback xmlns="">
      <p:transition spd="slow" advTm="70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989506"/>
            <a:ext cx="6985150" cy="3315256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Reviewed by IRB</a:t>
            </a:r>
          </a:p>
          <a:p>
            <a:pPr lvl="1" algn="l"/>
            <a:r>
              <a:rPr lang="en-US" dirty="0"/>
              <a:t>Clarification requested if needed</a:t>
            </a:r>
          </a:p>
          <a:p>
            <a:pPr algn="l"/>
            <a:r>
              <a:rPr lang="en-US" dirty="0"/>
              <a:t>Conflict of Interest Research Certification (research projects)</a:t>
            </a:r>
          </a:p>
          <a:p>
            <a:pPr lvl="1" algn="l"/>
            <a:r>
              <a:rPr lang="en-US" dirty="0"/>
              <a:t>Required for PI and all personnel listed in Smart Form</a:t>
            </a:r>
          </a:p>
          <a:p>
            <a:pPr algn="l"/>
            <a:r>
              <a:rPr lang="en-US" dirty="0"/>
              <a:t>Approval/Determination </a:t>
            </a:r>
          </a:p>
          <a:p>
            <a:pPr lvl="1" algn="l"/>
            <a:r>
              <a:rPr lang="en-US" dirty="0"/>
              <a:t>Determination/Approval letter available in </a:t>
            </a:r>
            <a:r>
              <a:rPr lang="en-US" dirty="0" err="1"/>
              <a:t>eIRB</a:t>
            </a:r>
            <a:endParaRPr lang="en-US" dirty="0"/>
          </a:p>
          <a:p>
            <a:pPr lvl="1" algn="l"/>
            <a:r>
              <a:rPr lang="en-US" dirty="0"/>
              <a:t>Stamped consent documents to be used to consent participants (research projects)</a:t>
            </a:r>
          </a:p>
          <a:p>
            <a:pPr lvl="1"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Steps in the Review and Submission Process (cont.)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DFE5000-DC47-33FF-6247-6DA79F61D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90"/>
    </mc:Choice>
    <mc:Fallback xmlns="">
      <p:transition spd="slow" advTm="5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College of Nursing review</a:t>
            </a:r>
          </a:p>
          <a:p>
            <a:pPr lvl="1" algn="l"/>
            <a:r>
              <a:rPr lang="en-US" dirty="0"/>
              <a:t>1 week</a:t>
            </a:r>
          </a:p>
          <a:p>
            <a:pPr algn="l"/>
            <a:r>
              <a:rPr lang="en-US" dirty="0"/>
              <a:t>University of Arizona IRB review</a:t>
            </a:r>
          </a:p>
          <a:p>
            <a:pPr lvl="1" algn="l"/>
            <a:r>
              <a:rPr lang="en-US" dirty="0"/>
              <a:t>4-6 weeks</a:t>
            </a:r>
          </a:p>
          <a:p>
            <a:pPr algn="l"/>
            <a:r>
              <a:rPr lang="en-US" dirty="0"/>
              <a:t>Total average time </a:t>
            </a:r>
          </a:p>
          <a:p>
            <a:pPr lvl="1" algn="l"/>
            <a:r>
              <a:rPr lang="en-US" dirty="0"/>
              <a:t>1-2 months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Timeframe for Review and Approval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A1603C-1412-7D9C-BAFE-B424D51B7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54"/>
    </mc:Choice>
    <mc:Fallback xmlns="">
      <p:transition spd="slow" advTm="2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Project Approval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 expiration date for most projects</a:t>
            </a:r>
          </a:p>
          <a:p>
            <a:pPr algn="l"/>
            <a:r>
              <a:rPr lang="en-US" dirty="0"/>
              <a:t>Annual update (research projects)</a:t>
            </a:r>
          </a:p>
          <a:p>
            <a:pPr algn="l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0A1058-4BC4-4DF0-9D87-DBD8C049D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0"/>
    </mc:Choice>
    <mc:Fallback xmlns="">
      <p:transition spd="slow" advTm="1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550297"/>
            <a:ext cx="6985150" cy="4481225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r>
              <a:rPr lang="en-US" dirty="0"/>
              <a:t>Review guidance on IRB website for exempt and minimal risk research</a:t>
            </a:r>
          </a:p>
          <a:p>
            <a:pPr algn="l"/>
            <a:r>
              <a:rPr lang="en-US" dirty="0"/>
              <a:t>Submit Modification/CR in </a:t>
            </a:r>
            <a:r>
              <a:rPr lang="en-US" dirty="0" err="1"/>
              <a:t>eIRB</a:t>
            </a:r>
            <a:endParaRPr lang="en-US" dirty="0"/>
          </a:p>
          <a:p>
            <a:pPr marL="457200" lvl="1" indent="0" algn="l">
              <a:buNone/>
            </a:pP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Modifications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BB294CC-22D7-7944-1B67-02056A190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57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2"/>
    </mc:Choice>
    <mc:Fallback xmlns="">
      <p:transition spd="slow" advTm="1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550297"/>
            <a:ext cx="6985150" cy="4481225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r>
              <a:rPr lang="en-US" dirty="0"/>
              <a:t>Submit Modification/CR in </a:t>
            </a:r>
            <a:r>
              <a:rPr lang="en-US" dirty="0" err="1"/>
              <a:t>eIRB</a:t>
            </a:r>
            <a:r>
              <a:rPr lang="en-US" dirty="0"/>
              <a:t> to conclude project</a:t>
            </a:r>
          </a:p>
          <a:p>
            <a:pPr algn="l"/>
            <a:r>
              <a:rPr lang="en-US" dirty="0"/>
              <a:t>Closures for deferred studies, those using an external IRB, should be submitted via the main study workspace Comment section in </a:t>
            </a:r>
            <a:r>
              <a:rPr lang="en-US" dirty="0" err="1"/>
              <a:t>eIRB</a:t>
            </a:r>
            <a:r>
              <a:rPr lang="en-US" dirty="0"/>
              <a:t> </a:t>
            </a:r>
          </a:p>
          <a:p>
            <a:pPr lvl="1" algn="l"/>
            <a:r>
              <a:rPr lang="en-US" dirty="0"/>
              <a:t>Attach the Closure Notice from the external site to a Comment and select notify “IRB Coordinator” to ensure that the submission is processed</a:t>
            </a:r>
          </a:p>
          <a:p>
            <a:pPr lvl="1" algn="l"/>
            <a:r>
              <a:rPr lang="en-US" dirty="0"/>
              <a:t>Once processed, the study status will be updated with the change; you can log into the study workspace to view the study update</a:t>
            </a:r>
          </a:p>
          <a:p>
            <a:pPr algn="l"/>
            <a:endParaRPr lang="en-US" dirty="0"/>
          </a:p>
          <a:p>
            <a:pPr marL="457200" lvl="1" indent="0" algn="l">
              <a:buNone/>
            </a:pP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Project Conclusion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106B534-6290-B8F3-9D2C-C6826B845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66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7"/>
    </mc:Choice>
    <mc:Fallback xmlns="">
      <p:transition spd="slow" advTm="54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IRB Website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176793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linkClick r:id="rId4"/>
              </a:rPr>
              <a:t>https://research.arizona.edu/compliance/human-subjects-protection-program</a:t>
            </a:r>
            <a:r>
              <a:rPr lang="en-US" dirty="0"/>
              <a:t> </a:t>
            </a:r>
          </a:p>
          <a:p>
            <a:pPr algn="l"/>
            <a:r>
              <a:rPr lang="en-US" dirty="0"/>
              <a:t>IRB Protocol forms </a:t>
            </a:r>
          </a:p>
          <a:p>
            <a:pPr algn="l"/>
            <a:r>
              <a:rPr lang="en-US" dirty="0"/>
              <a:t>Appendices</a:t>
            </a:r>
          </a:p>
          <a:p>
            <a:pPr algn="l"/>
            <a:r>
              <a:rPr lang="en-US" dirty="0"/>
              <a:t>Consent templates</a:t>
            </a:r>
          </a:p>
          <a:p>
            <a:pPr algn="l"/>
            <a:r>
              <a:rPr lang="en-US" dirty="0"/>
              <a:t>Additional forms</a:t>
            </a:r>
          </a:p>
          <a:p>
            <a:pPr algn="l"/>
            <a:r>
              <a:rPr lang="en-US" dirty="0"/>
              <a:t>Guidance </a:t>
            </a:r>
          </a:p>
          <a:p>
            <a:pPr algn="l"/>
            <a:r>
              <a:rPr lang="en-US" dirty="0" err="1"/>
              <a:t>eIRB</a:t>
            </a:r>
            <a:r>
              <a:rPr lang="en-US" dirty="0"/>
              <a:t> information</a:t>
            </a:r>
          </a:p>
          <a:p>
            <a:pPr marL="0" indent="0" algn="l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EF971D-9BE4-1A21-44BA-7EC9203EF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33"/>
    </mc:Choice>
    <mc:Fallback xmlns="">
      <p:transition spd="slow" advTm="35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76793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Application forms</a:t>
            </a:r>
          </a:p>
          <a:p>
            <a:pPr algn="l"/>
            <a:r>
              <a:rPr lang="en-US" dirty="0"/>
              <a:t>Process in the College of Nursing</a:t>
            </a:r>
          </a:p>
          <a:p>
            <a:pPr algn="l"/>
            <a:r>
              <a:rPr lang="en-US" dirty="0"/>
              <a:t>Process at the University of Arizona IRB</a:t>
            </a:r>
          </a:p>
          <a:p>
            <a:pPr algn="l"/>
            <a:r>
              <a:rPr lang="en-US" dirty="0"/>
              <a:t>Modifications</a:t>
            </a:r>
          </a:p>
          <a:p>
            <a:pPr algn="l"/>
            <a:r>
              <a:rPr lang="en-US" dirty="0"/>
              <a:t>Project conclusion</a:t>
            </a:r>
          </a:p>
          <a:p>
            <a:pPr algn="l"/>
            <a:r>
              <a:rPr lang="en-US" dirty="0"/>
              <a:t>Resources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Introduction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B1286B-1504-E0AE-D28D-F7C2A5AC8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34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9"/>
    </mc:Choice>
    <mc:Fallback xmlns="">
      <p:transition spd="slow" advTm="36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079425" y="1440552"/>
            <a:ext cx="6985150" cy="4786512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Information about IRB review and submission process</a:t>
            </a:r>
          </a:p>
          <a:p>
            <a:pPr algn="l"/>
            <a:r>
              <a:rPr lang="en-US" dirty="0"/>
              <a:t>Tips on completing IRB Protocol forms</a:t>
            </a:r>
          </a:p>
          <a:p>
            <a:pPr algn="l"/>
            <a:r>
              <a:rPr lang="en-US" dirty="0"/>
              <a:t>Templates</a:t>
            </a:r>
          </a:p>
          <a:p>
            <a:pPr lvl="1" algn="l"/>
            <a:r>
              <a:rPr lang="en-US" dirty="0"/>
              <a:t>Disclosure Form</a:t>
            </a:r>
          </a:p>
          <a:p>
            <a:pPr lvl="1" algn="l"/>
            <a:r>
              <a:rPr lang="en-US" dirty="0"/>
              <a:t>Site Authorization Letter</a:t>
            </a:r>
          </a:p>
          <a:p>
            <a:pPr algn="l"/>
            <a:r>
              <a:rPr lang="en-US" dirty="0"/>
              <a:t>Step by Step Processes for submitting in </a:t>
            </a:r>
            <a:r>
              <a:rPr lang="en-US" dirty="0" err="1"/>
              <a:t>eIRB</a:t>
            </a:r>
            <a:endParaRPr lang="en-US" dirty="0"/>
          </a:p>
          <a:p>
            <a:pPr algn="l"/>
            <a:r>
              <a:rPr lang="en-US" dirty="0"/>
              <a:t>Links to required training</a:t>
            </a:r>
          </a:p>
          <a:p>
            <a:pPr lvl="1" algn="l"/>
            <a:r>
              <a:rPr lang="en-US" dirty="0"/>
              <a:t>Human Subjects Training (CITI)</a:t>
            </a:r>
          </a:p>
          <a:p>
            <a:pPr lvl="1" algn="l"/>
            <a:r>
              <a:rPr lang="en-US" dirty="0"/>
              <a:t>Conflict of Interest Training and Disclosure</a:t>
            </a:r>
          </a:p>
          <a:p>
            <a:pPr lvl="1" algn="l"/>
            <a:r>
              <a:rPr lang="en-US" dirty="0"/>
              <a:t>HIPAA Training</a:t>
            </a:r>
          </a:p>
          <a:p>
            <a:pPr algn="l"/>
            <a:r>
              <a:rPr lang="en-US" dirty="0"/>
              <a:t>Link to the Human Subjects Protection Program which is the University of Arizona IRB</a:t>
            </a:r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College of Nursing Website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60DCEE-BE3C-EF66-4DF9-1F5CFBD4B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1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57"/>
    </mc:Choice>
    <mc:Fallback xmlns="">
      <p:transition spd="slow" advTm="6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Things to Keep in Mind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IRB changes</a:t>
            </a:r>
          </a:p>
          <a:p>
            <a:pPr lvl="1" algn="l"/>
            <a:r>
              <a:rPr lang="en-US" dirty="0"/>
              <a:t>Forms</a:t>
            </a:r>
          </a:p>
          <a:p>
            <a:pPr algn="l"/>
            <a:r>
              <a:rPr lang="en-US" dirty="0"/>
              <a:t>Process takes time</a:t>
            </a:r>
          </a:p>
          <a:p>
            <a:pPr algn="l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041E835-C0AD-47FB-8674-79F2E604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7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0"/>
    </mc:Choice>
    <mc:Fallback xmlns="">
      <p:transition spd="slow" advTm="27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Assistance Available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DNP Project/Dissertation Chair (Students)</a:t>
            </a:r>
          </a:p>
          <a:p>
            <a:pPr algn="l"/>
            <a:r>
              <a:rPr lang="en-US" dirty="0"/>
              <a:t>College of Nursing website</a:t>
            </a:r>
          </a:p>
          <a:p>
            <a:pPr lvl="1" algn="l"/>
            <a:r>
              <a:rPr lang="en-US" dirty="0">
                <a:hlinkClick r:id="rId4"/>
              </a:rPr>
              <a:t>https://www.nursing.arizona.edu/resources/research</a:t>
            </a:r>
            <a:endParaRPr lang="en-US" dirty="0"/>
          </a:p>
          <a:p>
            <a:pPr algn="l"/>
            <a:r>
              <a:rPr lang="en-US" dirty="0"/>
              <a:t>Alice Pasvogel</a:t>
            </a:r>
          </a:p>
          <a:p>
            <a:pPr lvl="1" algn="l"/>
            <a:r>
              <a:rPr lang="en-US" dirty="0">
                <a:hlinkClick r:id="rId5"/>
              </a:rPr>
              <a:t>apasv@arizona.edu</a:t>
            </a:r>
            <a:endParaRPr lang="en-US" dirty="0"/>
          </a:p>
          <a:p>
            <a:pPr algn="l"/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6B5925B-B396-7182-6B96-797300221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98"/>
    </mc:Choice>
    <mc:Fallback xmlns="">
      <p:transition spd="slow" advTm="2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Summary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Multi-step process</a:t>
            </a:r>
          </a:p>
          <a:p>
            <a:pPr lvl="1" algn="l"/>
            <a:r>
              <a:rPr lang="en-US" dirty="0"/>
              <a:t>Review in College of Nursing before submission in </a:t>
            </a:r>
            <a:r>
              <a:rPr lang="en-US" dirty="0" err="1"/>
              <a:t>eIRB</a:t>
            </a:r>
            <a:endParaRPr lang="en-US" dirty="0"/>
          </a:p>
          <a:p>
            <a:pPr algn="l"/>
            <a:r>
              <a:rPr lang="en-US" dirty="0"/>
              <a:t>Process takes time</a:t>
            </a:r>
          </a:p>
          <a:p>
            <a:pPr lvl="1" algn="l"/>
            <a:r>
              <a:rPr lang="en-US" dirty="0"/>
              <a:t>1-2 months</a:t>
            </a:r>
          </a:p>
          <a:p>
            <a:pPr algn="l"/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B93376-184D-767F-8D83-A2B8AA69B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Questions?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Contact Alice Pasvogel </a:t>
            </a:r>
          </a:p>
          <a:p>
            <a:pPr lvl="1" algn="l"/>
            <a:r>
              <a:rPr lang="en-US" dirty="0">
                <a:hlinkClick r:id="rId4"/>
              </a:rPr>
              <a:t>apasv@arizona.edu</a:t>
            </a:r>
            <a:endParaRPr lang="en-US" dirty="0"/>
          </a:p>
          <a:p>
            <a:pPr lvl="1" algn="l"/>
            <a:r>
              <a:rPr lang="en-US" dirty="0"/>
              <a:t>520-626-6656 </a:t>
            </a:r>
          </a:p>
          <a:p>
            <a:pPr algn="l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61A0D0-A8DD-4E1E-AA5B-1791A29EB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0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1"/>
    </mc:Choice>
    <mc:Fallback xmlns="">
      <p:transition spd="slow" advTm="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76793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Complete appropriate form</a:t>
            </a:r>
          </a:p>
          <a:p>
            <a:pPr lvl="1" algn="l"/>
            <a:r>
              <a:rPr lang="en-US" dirty="0"/>
              <a:t>IRB Protocol for Determination of Human Research </a:t>
            </a:r>
          </a:p>
          <a:p>
            <a:pPr lvl="1" algn="l"/>
            <a:r>
              <a:rPr lang="en-US" dirty="0"/>
              <a:t>IRB Protocol for Human Subjects Research </a:t>
            </a:r>
          </a:p>
          <a:p>
            <a:pPr lvl="1" algn="l"/>
            <a:r>
              <a:rPr lang="en-US" dirty="0"/>
              <a:t>IRB Protocol for Human Subjects Research - Retrospective Data Review</a:t>
            </a:r>
          </a:p>
          <a:p>
            <a:pPr lvl="1" algn="l"/>
            <a:r>
              <a:rPr lang="en-US" dirty="0"/>
              <a:t>IRB Protocol for Projects Using External IRBs</a:t>
            </a:r>
          </a:p>
          <a:p>
            <a:pPr algn="l"/>
            <a:r>
              <a:rPr lang="en-US" dirty="0"/>
              <a:t>For students, all human subjects material must be reviewed and approved by your Chair</a:t>
            </a:r>
          </a:p>
          <a:p>
            <a:pPr algn="l"/>
            <a:r>
              <a:rPr lang="en-US" dirty="0"/>
              <a:t>IRB Protocol forms available at </a:t>
            </a:r>
            <a:r>
              <a:rPr lang="en-US" dirty="0">
                <a:hlinkClick r:id="rId4"/>
              </a:rPr>
              <a:t>https://research.arizona.edu/compliance/human-subjects-protection-program/HSPP-form/forms-index</a:t>
            </a:r>
            <a:r>
              <a:rPr lang="en-US" dirty="0"/>
              <a:t> </a:t>
            </a:r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IRB Protocol Forms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0BA5FE4-D36E-DD08-D705-070A07989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4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7"/>
    </mc:Choice>
    <mc:Fallback xmlns="">
      <p:transition spd="slow" advTm="47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Complete this form if:</a:t>
            </a:r>
          </a:p>
          <a:p>
            <a:pPr lvl="1" algn="l"/>
            <a:r>
              <a:rPr lang="en-US" dirty="0"/>
              <a:t>Project does not meet the definition of research or human research</a:t>
            </a:r>
          </a:p>
          <a:p>
            <a:pPr lvl="1" algn="l"/>
            <a:r>
              <a:rPr lang="en-US" dirty="0"/>
              <a:t>Project involves quality improvement, quality assurance, program evaluation</a:t>
            </a:r>
          </a:p>
          <a:p>
            <a:pPr lvl="2" algn="l"/>
            <a:r>
              <a:rPr lang="en-US" dirty="0"/>
              <a:t>Finding apply only to specific program or setting (i.e., clinic)</a:t>
            </a:r>
          </a:p>
          <a:p>
            <a:pPr lvl="1" algn="l"/>
            <a:r>
              <a:rPr lang="en-US" dirty="0"/>
              <a:t>Needs assessment</a:t>
            </a:r>
          </a:p>
          <a:p>
            <a:pPr lvl="1" algn="l"/>
            <a:r>
              <a:rPr lang="en-US" dirty="0"/>
              <a:t>Secondary analysis of de-identified data</a:t>
            </a:r>
          </a:p>
          <a:p>
            <a:pPr lvl="1" algn="l"/>
            <a:r>
              <a:rPr lang="en-US" dirty="0"/>
              <a:t>Case study (no more than 3 cases)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IRB Protocol for Determination of Human Research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D0F139C-62CF-00F4-952D-EAADB114C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37"/>
    </mc:Choice>
    <mc:Fallback xmlns="">
      <p:transition spd="slow" advTm="6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57680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Complete this form if:</a:t>
            </a:r>
          </a:p>
          <a:p>
            <a:pPr lvl="1" algn="l"/>
            <a:r>
              <a:rPr lang="en-US" dirty="0"/>
              <a:t>Project meets the definition of research</a:t>
            </a:r>
          </a:p>
          <a:p>
            <a:pPr lvl="1" algn="l"/>
            <a:r>
              <a:rPr lang="en-US" dirty="0"/>
              <a:t>Involves collection of data from or interaction with human subjects or their identifiable private information</a:t>
            </a:r>
          </a:p>
          <a:p>
            <a:pPr lvl="1"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IRB Protocol for Human Subjects Research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F29A3A9-817E-F427-7C0D-84DEFAB89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1"/>
    </mc:Choice>
    <mc:Fallback xmlns="">
      <p:transition spd="slow" advTm="19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57680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Complete this form if:</a:t>
            </a:r>
          </a:p>
          <a:p>
            <a:pPr lvl="1" algn="l"/>
            <a:r>
              <a:rPr lang="en-US" dirty="0"/>
              <a:t>Project involves review of data or specimens only</a:t>
            </a:r>
          </a:p>
          <a:p>
            <a:pPr lvl="1"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IRB Protocol for Human Subjects Research – Retrospective Data Review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16D9370-8C21-C34A-B2C8-EB792C28F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7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2"/>
    </mc:Choice>
    <mc:Fallback xmlns="">
      <p:transition spd="slow" advTm="12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Complete this form if:</a:t>
            </a:r>
          </a:p>
          <a:p>
            <a:pPr lvl="1" algn="l"/>
            <a:r>
              <a:rPr lang="en-US" dirty="0"/>
              <a:t>Utilizing an external IRB for review that is not the UA IRB</a:t>
            </a:r>
          </a:p>
          <a:p>
            <a:pPr lvl="1" algn="l"/>
            <a:r>
              <a:rPr lang="en-US" dirty="0"/>
              <a:t>Approval from the other institution is Expedited Status or Full committee approval</a:t>
            </a:r>
          </a:p>
          <a:p>
            <a:pPr lvl="1" algn="l"/>
            <a:r>
              <a:rPr lang="en-US" dirty="0"/>
              <a:t>In this case, the other institution will be the IRB of record </a:t>
            </a:r>
          </a:p>
          <a:p>
            <a:pPr lvl="1" algn="l"/>
            <a:r>
              <a:rPr lang="en-US" dirty="0"/>
              <a:t>If approval at the other institution is Exempt status, complete the IRB Protocol for Human Subjects Research</a:t>
            </a:r>
          </a:p>
          <a:p>
            <a:pPr lvl="1" algn="l"/>
            <a:r>
              <a:rPr lang="en-US" dirty="0"/>
              <a:t>In this case you will have approval at both institutions, the external site and the University of Arizona</a:t>
            </a:r>
          </a:p>
          <a:p>
            <a:pPr algn="l"/>
            <a:r>
              <a:rPr lang="en-US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IRB approval must be obtained from the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external IRB</a:t>
            </a:r>
            <a:r>
              <a:rPr lang="en-US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before submitting documents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</a:t>
            </a:r>
            <a:r>
              <a:rPr lang="en-US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eIRB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IRB Protocol for Projects Using External IRBs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02523C-214B-6FB3-A514-1A859F4D5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81"/>
    </mc:Choice>
    <mc:Fallback xmlns="">
      <p:transition spd="slow" advTm="5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IRB Protocol forms available at </a:t>
            </a:r>
            <a:r>
              <a:rPr lang="en-US" dirty="0">
                <a:hlinkClick r:id="rId4"/>
              </a:rPr>
              <a:t>https://research.arizona.edu/compliance/human-subjects-protection-program/HSPP-form/forms-index</a:t>
            </a:r>
            <a:endParaRPr lang="en-US" dirty="0"/>
          </a:p>
          <a:p>
            <a:pPr algn="l"/>
            <a:r>
              <a:rPr lang="en-US" dirty="0"/>
              <a:t>Always use the current version of the form</a:t>
            </a:r>
          </a:p>
          <a:p>
            <a:pPr marL="0" indent="0" algn="l">
              <a:buNone/>
            </a:pPr>
            <a:endParaRPr lang="en-US" dirty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IRB Forms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3E70C31-0127-45B3-DC4F-293F2DDA5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9"/>
    </mc:Choice>
    <mc:Fallback xmlns="">
      <p:transition spd="slow" advTm="1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079425" y="1835257"/>
            <a:ext cx="6985150" cy="3620260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Include with IRB Protocol form:</a:t>
            </a:r>
          </a:p>
          <a:p>
            <a:pPr lvl="1" algn="l"/>
            <a:r>
              <a:rPr lang="en-US" dirty="0"/>
              <a:t>Recruitment material</a:t>
            </a:r>
          </a:p>
          <a:p>
            <a:pPr lvl="2" algn="l"/>
            <a:r>
              <a:rPr lang="en-US" dirty="0"/>
              <a:t>Recruitment flyer, Recruitment email, Recruitment script, etc.</a:t>
            </a:r>
          </a:p>
          <a:p>
            <a:pPr lvl="1" algn="l"/>
            <a:r>
              <a:rPr lang="en-US" dirty="0"/>
              <a:t>Consent document(s) </a:t>
            </a:r>
          </a:p>
          <a:p>
            <a:pPr lvl="2" algn="l"/>
            <a:r>
              <a:rPr lang="en-US" dirty="0"/>
              <a:t>Disclosure form, Consent form, Assent form, Parental Permission form</a:t>
            </a:r>
          </a:p>
          <a:p>
            <a:pPr lvl="1" algn="l"/>
            <a:r>
              <a:rPr lang="en-US" dirty="0"/>
              <a:t>Data collection tools</a:t>
            </a:r>
          </a:p>
          <a:p>
            <a:pPr lvl="1" algn="l"/>
            <a:r>
              <a:rPr lang="en-US" dirty="0"/>
              <a:t>Site authorization, if applicable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Other Documents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29526B9-7F87-1DC0-E8B6-E126E3A93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5000" t="-25000" r="-25000" b="-2500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8"/>
    </mc:Choice>
    <mc:Fallback xmlns="">
      <p:transition spd="slow" advTm="3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4587</TotalTime>
  <Words>1059</Words>
  <Application>Microsoft Office PowerPoint</Application>
  <PresentationFormat>On-screen Show (4:3)</PresentationFormat>
  <Paragraphs>166</Paragraphs>
  <Slides>24</Slides>
  <Notes>5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Verdana</vt:lpstr>
      <vt:lpstr>Office Theme</vt:lpstr>
      <vt:lpstr>IRB (Human Subjects) Review and Submission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IRB Process</dc:title>
  <dc:creator>P, Alice</dc:creator>
  <cp:lastModifiedBy>Pasvogel, Alice E - (apasv)</cp:lastModifiedBy>
  <cp:revision>97</cp:revision>
  <cp:lastPrinted>2022-07-06T17:30:28Z</cp:lastPrinted>
  <dcterms:created xsi:type="dcterms:W3CDTF">2020-05-15T22:42:03Z</dcterms:created>
  <dcterms:modified xsi:type="dcterms:W3CDTF">2024-01-19T18:45:14Z</dcterms:modified>
</cp:coreProperties>
</file>