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9" r:id="rId2"/>
  </p:sldIdLst>
  <p:sldSz cx="27432000" cy="16459200"/>
  <p:notesSz cx="7010400" cy="9236075"/>
  <p:defaultTextStyle>
    <a:defPPr>
      <a:defRPr lang="en-US"/>
    </a:defPPr>
    <a:lvl1pPr algn="l" defTabSz="1042988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1042988" indent="-728663" algn="l" defTabSz="1042988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2087563" indent="-1457325" algn="l" defTabSz="1042988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3133725" indent="-2187575" algn="l" defTabSz="1042988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4178300" indent="-2916238" algn="l" defTabSz="1042988" rtl="0" fontAlgn="base">
      <a:spcBef>
        <a:spcPct val="0"/>
      </a:spcBef>
      <a:spcAft>
        <a:spcPct val="0"/>
      </a:spcAft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41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" userDrawn="1">
          <p15:clr>
            <a:srgbClr val="A4A3A4"/>
          </p15:clr>
        </p15:guide>
        <p15:guide id="2" pos="48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ila Gephart" initials="SG" lastIdx="6" clrIdx="0"/>
  <p:cmAuthor id="2" name="Tolentino, Anthony - (antolentino)" initials="TA-(" lastIdx="6" clrIdx="1"/>
  <p:cmAuthor id="3" name="Tolentino, Anthony - SEQ" initials="TA-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1734"/>
    <a:srgbClr val="172966"/>
    <a:srgbClr val="991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/>
    <p:restoredTop sz="94626"/>
  </p:normalViewPr>
  <p:slideViewPr>
    <p:cSldViewPr snapToGrid="0" snapToObjects="1" showGuides="1">
      <p:cViewPr varScale="1">
        <p:scale>
          <a:sx n="50" d="100"/>
          <a:sy n="50" d="100"/>
        </p:scale>
        <p:origin x="800" y="184"/>
      </p:cViewPr>
      <p:guideLst>
        <p:guide orient="horz" pos="43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2B2ECD3-6D41-4284-988D-7CC315362964}" type="datetimeFigureOut">
              <a:rPr lang="en-US" smtClean="0"/>
              <a:t>12/16/20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19125" y="692150"/>
            <a:ext cx="57721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18A5F67-91C8-41E2-9867-0FA6ED64D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19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 column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772" y="1459855"/>
            <a:ext cx="25887452" cy="883988"/>
          </a:xfrm>
          <a:prstGeom prst="rect">
            <a:avLst/>
          </a:prstGeom>
        </p:spPr>
        <p:txBody>
          <a:bodyPr lIns="208983" tIns="104492" rIns="208983" bIns="104492"/>
          <a:lstStyle>
            <a:lvl1pPr algn="l">
              <a:defRPr sz="6833" b="1">
                <a:solidFill>
                  <a:srgbClr val="02173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9033" y="3173184"/>
            <a:ext cx="8371625" cy="692829"/>
          </a:xfrm>
          <a:prstGeom prst="rect">
            <a:avLst/>
          </a:prstGeom>
          <a:noFill/>
        </p:spPr>
        <p:txBody>
          <a:bodyPr lIns="208983" tIns="104492" rIns="208983" bIns="104492" anchor="t"/>
          <a:lstStyle>
            <a:lvl1pPr marL="0" indent="0">
              <a:buNone/>
              <a:defRPr sz="4167" b="1">
                <a:solidFill>
                  <a:srgbClr val="991329"/>
                </a:solidFill>
              </a:defRPr>
            </a:lvl1pPr>
            <a:lvl2pPr marL="1741565" indent="0">
              <a:buNone/>
              <a:defRPr sz="7667" b="1"/>
            </a:lvl2pPr>
            <a:lvl3pPr marL="3483130" indent="0">
              <a:buNone/>
              <a:defRPr sz="6833" b="1"/>
            </a:lvl3pPr>
            <a:lvl4pPr marL="5224694" indent="0">
              <a:buNone/>
              <a:defRPr sz="6167" b="1"/>
            </a:lvl4pPr>
            <a:lvl5pPr marL="6966259" indent="0">
              <a:buNone/>
              <a:defRPr sz="6167" b="1"/>
            </a:lvl5pPr>
            <a:lvl6pPr marL="8707824" indent="0">
              <a:buNone/>
              <a:defRPr sz="6167" b="1"/>
            </a:lvl6pPr>
            <a:lvl7pPr marL="10449387" indent="0">
              <a:buNone/>
              <a:defRPr sz="6167" b="1"/>
            </a:lvl7pPr>
            <a:lvl8pPr marL="12190954" indent="0">
              <a:buNone/>
              <a:defRPr sz="6167" b="1"/>
            </a:lvl8pPr>
            <a:lvl9pPr marL="13932519" indent="0">
              <a:buNone/>
              <a:defRPr sz="61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20632" y="13306945"/>
            <a:ext cx="8371623" cy="1876619"/>
          </a:xfrm>
          <a:prstGeom prst="rect">
            <a:avLst/>
          </a:prstGeom>
        </p:spPr>
        <p:txBody>
          <a:bodyPr lIns="208983" tIns="104492" rIns="208983" bIns="104492"/>
          <a:lstStyle>
            <a:lvl1pPr marL="394115" marR="0" indent="-394115" algn="l" defTabSz="174156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833" baseline="0"/>
            </a:lvl1pPr>
            <a:lvl2pPr marL="2435929" indent="0">
              <a:spcBef>
                <a:spcPts val="0"/>
              </a:spcBef>
              <a:buNone/>
              <a:defRPr sz="2833"/>
            </a:lvl2pPr>
            <a:lvl3pPr>
              <a:defRPr sz="2833"/>
            </a:lvl3pPr>
            <a:lvl4pPr>
              <a:defRPr sz="2833"/>
            </a:lvl4pPr>
            <a:lvl5pPr>
              <a:defRPr sz="2833"/>
            </a:lvl5pPr>
            <a:lvl6pPr>
              <a:defRPr sz="6167"/>
            </a:lvl6pPr>
            <a:lvl7pPr>
              <a:defRPr sz="6167"/>
            </a:lvl7pPr>
            <a:lvl8pPr>
              <a:defRPr sz="6167"/>
            </a:lvl8pPr>
            <a:lvl9pPr>
              <a:defRPr sz="61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557205" y="3173184"/>
            <a:ext cx="8317590" cy="692829"/>
          </a:xfrm>
          <a:prstGeom prst="rect">
            <a:avLst/>
          </a:prstGeom>
        </p:spPr>
        <p:txBody>
          <a:bodyPr lIns="208983" tIns="104492" rIns="208983" bIns="104492" anchor="t"/>
          <a:lstStyle>
            <a:lvl1pPr marL="0" indent="0">
              <a:buNone/>
              <a:defRPr sz="4167" b="1">
                <a:solidFill>
                  <a:srgbClr val="991329"/>
                </a:solidFill>
              </a:defRPr>
            </a:lvl1pPr>
            <a:lvl2pPr marL="1741565" indent="0">
              <a:buNone/>
              <a:defRPr sz="7667" b="1"/>
            </a:lvl2pPr>
            <a:lvl3pPr marL="3483130" indent="0">
              <a:buNone/>
              <a:defRPr sz="6833" b="1"/>
            </a:lvl3pPr>
            <a:lvl4pPr marL="5224694" indent="0">
              <a:buNone/>
              <a:defRPr sz="6167" b="1"/>
            </a:lvl4pPr>
            <a:lvl5pPr marL="6966259" indent="0">
              <a:buNone/>
              <a:defRPr sz="6167" b="1"/>
            </a:lvl5pPr>
            <a:lvl6pPr marL="8707824" indent="0">
              <a:buNone/>
              <a:defRPr sz="6167" b="1"/>
            </a:lvl6pPr>
            <a:lvl7pPr marL="10449387" indent="0">
              <a:buNone/>
              <a:defRPr sz="6167" b="1"/>
            </a:lvl7pPr>
            <a:lvl8pPr marL="12190954" indent="0">
              <a:buNone/>
              <a:defRPr sz="6167" b="1"/>
            </a:lvl8pPr>
            <a:lvl9pPr marL="13932519" indent="0">
              <a:buNone/>
              <a:defRPr sz="61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557203" y="3981432"/>
            <a:ext cx="8317590" cy="11803509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690"/>
              </a:spcBef>
              <a:buFontTx/>
              <a:buNone/>
              <a:defRPr sz="2833"/>
            </a:lvl1pPr>
            <a:lvl2pPr>
              <a:defRPr sz="2833"/>
            </a:lvl2pPr>
            <a:lvl3pPr>
              <a:defRPr sz="2833"/>
            </a:lvl3pPr>
            <a:lvl4pPr>
              <a:defRPr sz="2833"/>
            </a:lvl4pPr>
            <a:lvl5pPr>
              <a:defRPr sz="2833"/>
            </a:lvl5pPr>
            <a:lvl6pPr>
              <a:defRPr sz="6167"/>
            </a:lvl6pPr>
            <a:lvl7pPr>
              <a:defRPr sz="6167"/>
            </a:lvl7pPr>
            <a:lvl8pPr>
              <a:defRPr sz="6167"/>
            </a:lvl8pPr>
            <a:lvl9pPr>
              <a:defRPr sz="61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8320633" y="3173183"/>
            <a:ext cx="8317590" cy="692828"/>
          </a:xfrm>
          <a:prstGeom prst="rect">
            <a:avLst/>
          </a:prstGeom>
        </p:spPr>
        <p:txBody>
          <a:bodyPr lIns="208983" tIns="104492" rIns="208983" bIns="104492" anchor="t"/>
          <a:lstStyle>
            <a:lvl1pPr marL="0" indent="0">
              <a:buNone/>
              <a:defRPr sz="4167" b="1">
                <a:solidFill>
                  <a:srgbClr val="991329"/>
                </a:solidFill>
              </a:defRPr>
            </a:lvl1pPr>
            <a:lvl2pPr marL="1741565" indent="0">
              <a:buNone/>
              <a:defRPr sz="7667" b="1"/>
            </a:lvl2pPr>
            <a:lvl3pPr marL="3483130" indent="0">
              <a:buNone/>
              <a:defRPr sz="6833" b="1"/>
            </a:lvl3pPr>
            <a:lvl4pPr marL="5224694" indent="0">
              <a:buNone/>
              <a:defRPr sz="6167" b="1"/>
            </a:lvl4pPr>
            <a:lvl5pPr marL="6966259" indent="0">
              <a:buNone/>
              <a:defRPr sz="6167" b="1"/>
            </a:lvl5pPr>
            <a:lvl6pPr marL="8707824" indent="0">
              <a:buNone/>
              <a:defRPr sz="6167" b="1"/>
            </a:lvl6pPr>
            <a:lvl7pPr marL="10449387" indent="0">
              <a:buNone/>
              <a:defRPr sz="6167" b="1"/>
            </a:lvl7pPr>
            <a:lvl8pPr marL="12190954" indent="0">
              <a:buNone/>
              <a:defRPr sz="6167" b="1"/>
            </a:lvl8pPr>
            <a:lvl9pPr marL="13932519" indent="0">
              <a:buNone/>
              <a:defRPr sz="61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18320633" y="3981433"/>
            <a:ext cx="8317590" cy="8922272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buFontTx/>
              <a:buNone/>
              <a:defRPr sz="2833"/>
            </a:lvl1pPr>
            <a:lvl2pPr>
              <a:defRPr sz="7667"/>
            </a:lvl2pPr>
            <a:lvl3pPr>
              <a:defRPr sz="6833"/>
            </a:lvl3pPr>
            <a:lvl4pPr>
              <a:defRPr sz="6167"/>
            </a:lvl4pPr>
            <a:lvl5pPr>
              <a:defRPr sz="6167"/>
            </a:lvl5pPr>
            <a:lvl6pPr>
              <a:defRPr sz="6167"/>
            </a:lvl6pPr>
            <a:lvl7pPr>
              <a:defRPr sz="6167"/>
            </a:lvl7pPr>
            <a:lvl8pPr>
              <a:defRPr sz="6167"/>
            </a:lvl8pPr>
            <a:lvl9pPr>
              <a:defRPr sz="61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6"/>
          </p:nvPr>
        </p:nvSpPr>
        <p:spPr>
          <a:xfrm>
            <a:off x="749033" y="2269112"/>
            <a:ext cx="8371625" cy="692829"/>
          </a:xfrm>
          <a:prstGeom prst="rect">
            <a:avLst/>
          </a:prstGeom>
          <a:noFill/>
        </p:spPr>
        <p:txBody>
          <a:bodyPr lIns="208983" tIns="104492" rIns="208983" bIns="104492" anchor="t"/>
          <a:lstStyle>
            <a:lvl1pPr marL="0" indent="0">
              <a:buNone/>
              <a:defRPr sz="4167" b="0">
                <a:solidFill>
                  <a:srgbClr val="021734"/>
                </a:solidFill>
              </a:defRPr>
            </a:lvl1pPr>
            <a:lvl2pPr marL="1741565" indent="0">
              <a:buNone/>
              <a:defRPr sz="7667" b="1"/>
            </a:lvl2pPr>
            <a:lvl3pPr marL="3483130" indent="0">
              <a:buNone/>
              <a:defRPr sz="6833" b="1"/>
            </a:lvl3pPr>
            <a:lvl4pPr marL="5224694" indent="0">
              <a:buNone/>
              <a:defRPr sz="6167" b="1"/>
            </a:lvl4pPr>
            <a:lvl5pPr marL="6966259" indent="0">
              <a:buNone/>
              <a:defRPr sz="6167" b="1"/>
            </a:lvl5pPr>
            <a:lvl6pPr marL="8707824" indent="0">
              <a:buNone/>
              <a:defRPr sz="6167" b="1"/>
            </a:lvl6pPr>
            <a:lvl7pPr marL="10449387" indent="0">
              <a:buNone/>
              <a:defRPr sz="6167" b="1"/>
            </a:lvl7pPr>
            <a:lvl8pPr marL="12190954" indent="0">
              <a:buNone/>
              <a:defRPr sz="6167" b="1"/>
            </a:lvl8pPr>
            <a:lvl9pPr marL="13932519" indent="0">
              <a:buNone/>
              <a:defRPr sz="616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17"/>
          </p:nvPr>
        </p:nvSpPr>
        <p:spPr>
          <a:xfrm>
            <a:off x="749033" y="3981432"/>
            <a:ext cx="8317590" cy="11803509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>
              <a:spcBef>
                <a:spcPts val="690"/>
              </a:spcBef>
              <a:buFontTx/>
              <a:buNone/>
              <a:defRPr sz="2833"/>
            </a:lvl1pPr>
            <a:lvl2pPr>
              <a:defRPr sz="2833"/>
            </a:lvl2pPr>
            <a:lvl3pPr>
              <a:defRPr sz="2833"/>
            </a:lvl3pPr>
            <a:lvl4pPr>
              <a:defRPr sz="2833"/>
            </a:lvl4pPr>
            <a:lvl5pPr>
              <a:defRPr sz="2833"/>
            </a:lvl5pPr>
            <a:lvl6pPr>
              <a:defRPr sz="6167"/>
            </a:lvl6pPr>
            <a:lvl7pPr>
              <a:defRPr sz="6167"/>
            </a:lvl7pPr>
            <a:lvl8pPr>
              <a:defRPr sz="6167"/>
            </a:lvl8pPr>
            <a:lvl9pPr>
              <a:defRPr sz="61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29552833" y="380142"/>
            <a:ext cx="158346" cy="1161035"/>
            <a:chOff x="29552833" y="523186"/>
            <a:chExt cx="138909" cy="1018516"/>
          </a:xfrm>
          <a:solidFill>
            <a:srgbClr val="021734"/>
          </a:solidFill>
        </p:grpSpPr>
        <p:sp>
          <p:nvSpPr>
            <p:cNvPr id="21" name="Isosceles Triangle 9"/>
            <p:cNvSpPr/>
            <p:nvPr/>
          </p:nvSpPr>
          <p:spPr>
            <a:xfrm rot="16200000">
              <a:off x="29501650" y="574369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515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90"/>
                </a:solidFill>
              </a:endParaRPr>
            </a:p>
          </p:txBody>
        </p:sp>
        <p:sp>
          <p:nvSpPr>
            <p:cNvPr id="22" name="Isosceles Triangle 10"/>
            <p:cNvSpPr/>
            <p:nvPr/>
          </p:nvSpPr>
          <p:spPr>
            <a:xfrm rot="16200000">
              <a:off x="29501650" y="967888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515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90"/>
                </a:solidFill>
              </a:endParaRPr>
            </a:p>
          </p:txBody>
        </p:sp>
        <p:sp>
          <p:nvSpPr>
            <p:cNvPr id="23" name="Isosceles Triangle 11"/>
            <p:cNvSpPr/>
            <p:nvPr/>
          </p:nvSpPr>
          <p:spPr>
            <a:xfrm rot="16200000">
              <a:off x="29501650" y="1351610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515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90"/>
                </a:solidFill>
              </a:endParaRPr>
            </a:p>
          </p:txBody>
        </p:sp>
      </p:grpSp>
      <p:sp>
        <p:nvSpPr>
          <p:cNvPr id="24" name="TextBox 12"/>
          <p:cNvSpPr txBox="1">
            <a:spLocks noChangeArrowheads="1"/>
          </p:cNvSpPr>
          <p:nvPr userDrawn="1"/>
        </p:nvSpPr>
        <p:spPr bwMode="auto">
          <a:xfrm>
            <a:off x="30200600" y="366713"/>
            <a:ext cx="1566863" cy="15684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ENVISION</a:t>
            </a:r>
          </a:p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ENGAGE</a:t>
            </a:r>
          </a:p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INNOVATE</a:t>
            </a:r>
          </a:p>
          <a:p>
            <a:pPr algn="r" eaLnBrk="1" hangingPunct="1"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TextBox 12"/>
          <p:cNvSpPr txBox="1">
            <a:spLocks noChangeArrowheads="1"/>
          </p:cNvSpPr>
          <p:nvPr userDrawn="1"/>
        </p:nvSpPr>
        <p:spPr bwMode="auto">
          <a:xfrm>
            <a:off x="30300612" y="1189038"/>
            <a:ext cx="1566863" cy="15684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ENVISION</a:t>
            </a:r>
          </a:p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ENGAGE</a:t>
            </a:r>
          </a:p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INNOVATE</a:t>
            </a:r>
          </a:p>
          <a:p>
            <a:pPr algn="r" eaLnBrk="1" hangingPunct="1"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48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407" y="167165"/>
            <a:ext cx="27051000" cy="1038701"/>
          </a:xfrm>
          <a:prstGeom prst="rect">
            <a:avLst/>
          </a:prstGeom>
          <a:solidFill>
            <a:srgbClr val="A713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5095" tIns="52548" rIns="105095" bIns="52548" anchor="ctr"/>
          <a:lstStyle/>
          <a:p>
            <a:pPr algn="ctr" defTabSz="17415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833"/>
          </a:p>
        </p:txBody>
      </p:sp>
      <p:pic>
        <p:nvPicPr>
          <p:cNvPr id="1027" name="Picture 7" descr="UA_CNURS_RGB_Reverse_Primar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5" y="411067"/>
            <a:ext cx="3049654" cy="54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24746882" y="280862"/>
            <a:ext cx="121385" cy="809894"/>
            <a:chOff x="29552833" y="523186"/>
            <a:chExt cx="138909" cy="1018516"/>
          </a:xfrm>
          <a:solidFill>
            <a:srgbClr val="021734"/>
          </a:solidFill>
        </p:grpSpPr>
        <p:sp>
          <p:nvSpPr>
            <p:cNvPr id="10" name="Isosceles Triangle 9"/>
            <p:cNvSpPr/>
            <p:nvPr/>
          </p:nvSpPr>
          <p:spPr>
            <a:xfrm rot="16200000">
              <a:off x="29501650" y="574369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741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833">
                <a:solidFill>
                  <a:srgbClr val="000090"/>
                </a:solidFill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rot="16200000">
              <a:off x="29501650" y="967888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741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833">
                <a:solidFill>
                  <a:srgbClr val="000090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6200000">
              <a:off x="29501650" y="1351610"/>
              <a:ext cx="241275" cy="138909"/>
            </a:xfrm>
            <a:prstGeom prst="triangl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741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6833">
                <a:solidFill>
                  <a:srgbClr val="000090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202407" y="16136303"/>
            <a:ext cx="27051000" cy="168593"/>
          </a:xfrm>
          <a:prstGeom prst="rect">
            <a:avLst/>
          </a:prstGeom>
          <a:solidFill>
            <a:srgbClr val="02173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105095" tIns="52548" rIns="105095" bIns="52548" anchor="ctr"/>
          <a:lstStyle/>
          <a:p>
            <a:pPr algn="ctr" defTabSz="174156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6833">
              <a:solidFill>
                <a:srgbClr val="000090"/>
              </a:solidFill>
            </a:endParaRPr>
          </a:p>
        </p:txBody>
      </p:sp>
      <p:sp>
        <p:nvSpPr>
          <p:cNvPr id="19" name="TextBox 12"/>
          <p:cNvSpPr txBox="1">
            <a:spLocks noChangeArrowheads="1"/>
          </p:cNvSpPr>
          <p:nvPr userDrawn="1"/>
        </p:nvSpPr>
        <p:spPr bwMode="auto">
          <a:xfrm>
            <a:off x="30200600" y="366713"/>
            <a:ext cx="1566863" cy="15684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ENVISION</a:t>
            </a:r>
          </a:p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ENGAGE</a:t>
            </a:r>
          </a:p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INNOVATE</a:t>
            </a:r>
          </a:p>
          <a:p>
            <a:pPr algn="r" eaLnBrk="1" hangingPunct="1"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30300612" y="1189038"/>
            <a:ext cx="1566863" cy="15684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defTabSz="1514475" fontAlgn="base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ENVISION</a:t>
            </a:r>
          </a:p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ENGAGE</a:t>
            </a:r>
          </a:p>
          <a:p>
            <a:pPr algn="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INNOVATE</a:t>
            </a:r>
          </a:p>
          <a:p>
            <a:pPr algn="r" eaLnBrk="1" hangingPunct="1">
              <a:defRPr/>
            </a:pP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 userDrawn="1"/>
        </p:nvSpPr>
        <p:spPr bwMode="auto">
          <a:xfrm>
            <a:off x="25088850" y="226529"/>
            <a:ext cx="1309084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defTabSz="1514475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1514475" indent="-1057275" algn="l" defTabSz="1514475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2pPr>
            <a:lvl3pPr marL="3028950" indent="-2114550" algn="l" defTabSz="1514475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3pPr>
            <a:lvl4pPr marL="4545013" indent="-3173413" algn="l" defTabSz="1514475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4pPr>
            <a:lvl5pPr marL="6059488" indent="-4230688" algn="l" defTabSz="1514475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5pPr>
            <a:lvl6pPr marL="2286000" algn="l" defTabSz="914400" rtl="0" eaLnBrk="1" latinLnBrk="0" hangingPunct="1"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6pPr>
            <a:lvl7pPr marL="2743200" algn="l" defTabSz="914400" rtl="0" eaLnBrk="1" latinLnBrk="0" hangingPunct="1"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7pPr>
            <a:lvl8pPr marL="3200400" algn="l" defTabSz="914400" rtl="0" eaLnBrk="1" latinLnBrk="0" hangingPunct="1"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8pPr>
            <a:lvl9pPr marL="3657600" algn="l" defTabSz="914400" rtl="0" eaLnBrk="1" latinLnBrk="0" hangingPunct="1">
              <a:defRPr sz="6000" kern="1200">
                <a:solidFill>
                  <a:schemeClr val="tx1"/>
                </a:solidFill>
                <a:latin typeface="Calibri" charset="0"/>
                <a:ea typeface="ＭＳ Ｐゴシック" charset="0"/>
                <a:cs typeface="+mn-cs"/>
              </a:defRPr>
            </a:lvl9pPr>
          </a:lstStyle>
          <a:p>
            <a:pPr algn="r" eaLnBrk="1" hangingPunct="1">
              <a:defRPr/>
            </a:pPr>
            <a:r>
              <a:rPr lang="en-US" sz="1800" b="1" dirty="0">
                <a:solidFill>
                  <a:schemeClr val="bg1"/>
                </a:solidFill>
              </a:rPr>
              <a:t>ENVISION</a:t>
            </a:r>
          </a:p>
          <a:p>
            <a:pPr algn="r" eaLnBrk="1" hangingPunct="1">
              <a:defRPr/>
            </a:pPr>
            <a:r>
              <a:rPr lang="en-US" sz="1800" b="1" dirty="0">
                <a:solidFill>
                  <a:schemeClr val="bg1"/>
                </a:solidFill>
              </a:rPr>
              <a:t>ENGAGE</a:t>
            </a:r>
          </a:p>
          <a:p>
            <a:pPr algn="r" eaLnBrk="1" hangingPunct="1">
              <a:defRPr/>
            </a:pPr>
            <a:r>
              <a:rPr lang="en-US" sz="1800" b="1" dirty="0">
                <a:solidFill>
                  <a:schemeClr val="bg1"/>
                </a:solidFill>
              </a:rPr>
              <a:t>INNOVATE</a:t>
            </a:r>
          </a:p>
          <a:p>
            <a:pPr algn="r" eaLnBrk="1" hangingPunct="1">
              <a:defRPr/>
            </a:pPr>
            <a:endParaRPr lang="en-US" sz="1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ctr" defTabSz="1738348" rtl="0" eaLnBrk="1" fontAlgn="base" hangingPunct="1">
        <a:spcBef>
          <a:spcPct val="0"/>
        </a:spcBef>
        <a:spcAft>
          <a:spcPct val="0"/>
        </a:spcAft>
        <a:defRPr sz="16834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1738348" rtl="0" eaLnBrk="1" fontAlgn="base" hangingPunct="1">
        <a:spcBef>
          <a:spcPct val="0"/>
        </a:spcBef>
        <a:spcAft>
          <a:spcPct val="0"/>
        </a:spcAft>
        <a:defRPr sz="16834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1738348" rtl="0" eaLnBrk="1" fontAlgn="base" hangingPunct="1">
        <a:spcBef>
          <a:spcPct val="0"/>
        </a:spcBef>
        <a:spcAft>
          <a:spcPct val="0"/>
        </a:spcAft>
        <a:defRPr sz="16834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1738348" rtl="0" eaLnBrk="1" fontAlgn="base" hangingPunct="1">
        <a:spcBef>
          <a:spcPct val="0"/>
        </a:spcBef>
        <a:spcAft>
          <a:spcPct val="0"/>
        </a:spcAft>
        <a:defRPr sz="16834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1738348" rtl="0" eaLnBrk="1" fontAlgn="base" hangingPunct="1">
        <a:spcBef>
          <a:spcPct val="0"/>
        </a:spcBef>
        <a:spcAft>
          <a:spcPct val="0"/>
        </a:spcAft>
        <a:defRPr sz="16834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525486" algn="ctr" defTabSz="1740671" rtl="0" eaLnBrk="1" fontAlgn="base" hangingPunct="1">
        <a:spcBef>
          <a:spcPct val="0"/>
        </a:spcBef>
        <a:spcAft>
          <a:spcPct val="0"/>
        </a:spcAft>
        <a:defRPr sz="16834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050971" algn="ctr" defTabSz="1740671" rtl="0" eaLnBrk="1" fontAlgn="base" hangingPunct="1">
        <a:spcBef>
          <a:spcPct val="0"/>
        </a:spcBef>
        <a:spcAft>
          <a:spcPct val="0"/>
        </a:spcAft>
        <a:defRPr sz="16834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576457" algn="ctr" defTabSz="1740671" rtl="0" eaLnBrk="1" fontAlgn="base" hangingPunct="1">
        <a:spcBef>
          <a:spcPct val="0"/>
        </a:spcBef>
        <a:spcAft>
          <a:spcPct val="0"/>
        </a:spcAft>
        <a:defRPr sz="16834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101942" algn="ctr" defTabSz="1740671" rtl="0" eaLnBrk="1" fontAlgn="base" hangingPunct="1">
        <a:spcBef>
          <a:spcPct val="0"/>
        </a:spcBef>
        <a:spcAft>
          <a:spcPct val="0"/>
        </a:spcAft>
        <a:defRPr sz="16834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304423" indent="-1304423" algn="l" defTabSz="173834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167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2828453" indent="-1087460" algn="l" defTabSz="173834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0667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4352484" indent="-867851" algn="l" defTabSz="173834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9167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6093477" indent="-867851" algn="l" defTabSz="173834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7667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7834470" indent="-867851" algn="l" defTabSz="173834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7667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9578605" indent="-870782" algn="l" defTabSz="1741565" rtl="0" eaLnBrk="1" latinLnBrk="0" hangingPunct="1">
        <a:spcBef>
          <a:spcPct val="20000"/>
        </a:spcBef>
        <a:buFont typeface="Arial"/>
        <a:buChar char="•"/>
        <a:defRPr sz="7667" kern="1200">
          <a:solidFill>
            <a:schemeClr val="tx1"/>
          </a:solidFill>
          <a:latin typeface="+mn-lt"/>
          <a:ea typeface="+mn-ea"/>
          <a:cs typeface="+mn-cs"/>
        </a:defRPr>
      </a:lvl6pPr>
      <a:lvl7pPr marL="11320171" indent="-870782" algn="l" defTabSz="1741565" rtl="0" eaLnBrk="1" latinLnBrk="0" hangingPunct="1">
        <a:spcBef>
          <a:spcPct val="20000"/>
        </a:spcBef>
        <a:buFont typeface="Arial"/>
        <a:buChar char="•"/>
        <a:defRPr sz="7667" kern="1200">
          <a:solidFill>
            <a:schemeClr val="tx1"/>
          </a:solidFill>
          <a:latin typeface="+mn-lt"/>
          <a:ea typeface="+mn-ea"/>
          <a:cs typeface="+mn-cs"/>
        </a:defRPr>
      </a:lvl7pPr>
      <a:lvl8pPr marL="13061736" indent="-870782" algn="l" defTabSz="1741565" rtl="0" eaLnBrk="1" latinLnBrk="0" hangingPunct="1">
        <a:spcBef>
          <a:spcPct val="20000"/>
        </a:spcBef>
        <a:buFont typeface="Arial"/>
        <a:buChar char="•"/>
        <a:defRPr sz="7667" kern="1200">
          <a:solidFill>
            <a:schemeClr val="tx1"/>
          </a:solidFill>
          <a:latin typeface="+mn-lt"/>
          <a:ea typeface="+mn-ea"/>
          <a:cs typeface="+mn-cs"/>
        </a:defRPr>
      </a:lvl8pPr>
      <a:lvl9pPr marL="14803301" indent="-870782" algn="l" defTabSz="1741565" rtl="0" eaLnBrk="1" latinLnBrk="0" hangingPunct="1">
        <a:spcBef>
          <a:spcPct val="20000"/>
        </a:spcBef>
        <a:buFont typeface="Arial"/>
        <a:buChar char="•"/>
        <a:defRPr sz="7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1pPr>
      <a:lvl2pPr marL="1741565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2pPr>
      <a:lvl3pPr marL="3483130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3pPr>
      <a:lvl4pPr marL="5224694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4pPr>
      <a:lvl5pPr marL="6966259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5pPr>
      <a:lvl6pPr marL="8707824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6pPr>
      <a:lvl7pPr marL="10449387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7pPr>
      <a:lvl8pPr marL="12190954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8pPr>
      <a:lvl9pPr marL="13932519" algn="l" defTabSz="1741565" rtl="0" eaLnBrk="1" latinLnBrk="0" hangingPunct="1">
        <a:defRPr sz="6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79" y="1222843"/>
            <a:ext cx="26825735" cy="883988"/>
          </a:xfrm>
        </p:spPr>
        <p:txBody>
          <a:bodyPr/>
          <a:lstStyle/>
          <a:p>
            <a:r>
              <a:rPr lang="en-US" sz="5500" dirty="0"/>
              <a:t>Bridging Academia and Business: Implementing a Mindful Eating Program in the Workplace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137" y="2705652"/>
            <a:ext cx="8371625" cy="692829"/>
          </a:xfrm>
        </p:spPr>
        <p:txBody>
          <a:bodyPr/>
          <a:lstStyle/>
          <a:p>
            <a:r>
              <a:rPr lang="en-US" sz="4000" dirty="0"/>
              <a:t>Purpose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387972" y="2705652"/>
            <a:ext cx="8576639" cy="692829"/>
          </a:xfrm>
        </p:spPr>
        <p:txBody>
          <a:bodyPr/>
          <a:lstStyle/>
          <a:p>
            <a:r>
              <a:rPr lang="en-US" sz="4000" dirty="0"/>
              <a:t>Results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6"/>
          </p:nvPr>
        </p:nvSpPr>
        <p:spPr>
          <a:xfrm>
            <a:off x="366779" y="2119711"/>
            <a:ext cx="25943222" cy="692828"/>
          </a:xfrm>
        </p:spPr>
        <p:txBody>
          <a:bodyPr/>
          <a:lstStyle/>
          <a:p>
            <a:r>
              <a:rPr lang="en-US" sz="3000" dirty="0"/>
              <a:t>Patricia Daly, Ph.D., FNP-BC, ENP-BC, FAANP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7"/>
          </p:nvPr>
        </p:nvSpPr>
        <p:spPr>
          <a:xfrm>
            <a:off x="495137" y="3485095"/>
            <a:ext cx="7468902" cy="1758499"/>
          </a:xfrm>
        </p:spPr>
        <p:txBody>
          <a:bodyPr/>
          <a:lstStyle/>
          <a:p>
            <a:r>
              <a:rPr lang="en-US" sz="2700" dirty="0"/>
              <a:t>Translating research into practice to determine the feasibility and effectiveness of initiating a theory-guided mindful eating (ME) anti-obesity program in the workplace. 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7BA0469-843C-4E1A-A153-CCD99CE4EFC6}"/>
              </a:ext>
            </a:extLst>
          </p:cNvPr>
          <p:cNvSpPr txBox="1">
            <a:spLocks/>
          </p:cNvSpPr>
          <p:nvPr/>
        </p:nvSpPr>
        <p:spPr>
          <a:xfrm>
            <a:off x="495137" y="5701301"/>
            <a:ext cx="8371625" cy="692829"/>
          </a:xfrm>
          <a:prstGeom prst="rect">
            <a:avLst/>
          </a:prstGeom>
          <a:noFill/>
        </p:spPr>
        <p:txBody>
          <a:bodyPr lIns="208983" tIns="104492" rIns="208983" bIns="104492" anchor="t"/>
          <a:lstStyle>
            <a:lvl1pPr marL="0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167" b="1" kern="1200">
                <a:solidFill>
                  <a:srgbClr val="99132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1741565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7667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3483130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6833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5224694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6167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6966259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6167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8707824" indent="0" algn="l" defTabSz="1741565" rtl="0" eaLnBrk="1" latinLnBrk="0" hangingPunct="1">
              <a:spcBef>
                <a:spcPct val="20000"/>
              </a:spcBef>
              <a:buFont typeface="Arial"/>
              <a:buNone/>
              <a:defRPr sz="61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49387" indent="0" algn="l" defTabSz="1741565" rtl="0" eaLnBrk="1" latinLnBrk="0" hangingPunct="1">
              <a:spcBef>
                <a:spcPct val="20000"/>
              </a:spcBef>
              <a:buFont typeface="Arial"/>
              <a:buNone/>
              <a:defRPr sz="61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90954" indent="0" algn="l" defTabSz="1741565" rtl="0" eaLnBrk="1" latinLnBrk="0" hangingPunct="1">
              <a:spcBef>
                <a:spcPct val="20000"/>
              </a:spcBef>
              <a:buFont typeface="Arial"/>
              <a:buNone/>
              <a:defRPr sz="61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32519" indent="0" algn="l" defTabSz="1741565" rtl="0" eaLnBrk="1" latinLnBrk="0" hangingPunct="1">
              <a:spcBef>
                <a:spcPct val="20000"/>
              </a:spcBef>
              <a:buFont typeface="Arial"/>
              <a:buNone/>
              <a:defRPr sz="61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Background</a:t>
            </a:r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C334E7A1-4EE1-47E8-A46A-0C3892643293}"/>
              </a:ext>
            </a:extLst>
          </p:cNvPr>
          <p:cNvSpPr txBox="1">
            <a:spLocks/>
          </p:cNvSpPr>
          <p:nvPr/>
        </p:nvSpPr>
        <p:spPr>
          <a:xfrm>
            <a:off x="495137" y="6488497"/>
            <a:ext cx="7601612" cy="8556053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 algn="l" defTabSz="1738348" rtl="0" eaLnBrk="1" fontAlgn="base" hangingPunct="1">
              <a:spcBef>
                <a:spcPts val="690"/>
              </a:spcBef>
              <a:spcAft>
                <a:spcPct val="0"/>
              </a:spcAft>
              <a:buFontTx/>
              <a:buNone/>
              <a:defRPr sz="2833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2828453" indent="-108746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33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4352484" indent="-867851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33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6093477" indent="-867851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33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7834470" indent="-867851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33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9578605" indent="-870782" algn="l" defTabSz="1741565" rtl="0" eaLnBrk="1" latinLnBrk="0" hangingPunct="1">
              <a:spcBef>
                <a:spcPct val="20000"/>
              </a:spcBef>
              <a:buFont typeface="Arial"/>
              <a:buChar char="•"/>
              <a:defRPr sz="6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20171" indent="-870782" algn="l" defTabSz="1741565" rtl="0" eaLnBrk="1" latinLnBrk="0" hangingPunct="1">
              <a:spcBef>
                <a:spcPct val="20000"/>
              </a:spcBef>
              <a:buFont typeface="Arial"/>
              <a:buChar char="•"/>
              <a:defRPr sz="6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61736" indent="-870782" algn="l" defTabSz="1741565" rtl="0" eaLnBrk="1" latinLnBrk="0" hangingPunct="1">
              <a:spcBef>
                <a:spcPct val="20000"/>
              </a:spcBef>
              <a:buFont typeface="Arial"/>
              <a:buChar char="•"/>
              <a:defRPr sz="6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03301" indent="-870782" algn="l" defTabSz="1741565" rtl="0" eaLnBrk="1" latinLnBrk="0" hangingPunct="1">
              <a:spcBef>
                <a:spcPct val="20000"/>
              </a:spcBef>
              <a:buFont typeface="Arial"/>
              <a:buChar char="•"/>
              <a:defRPr sz="6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Reducing obesity is a priority for employers seeking to lower the incidence and severity of chronic illness and the associated demand for health care costs (HCC) and impact on productivity. </a:t>
            </a:r>
            <a:r>
              <a:rPr lang="de-DE" sz="2800" baseline="-25000" dirty="0"/>
              <a:t>(Y</a:t>
            </a:r>
            <a:r>
              <a:rPr lang="da-DK" sz="2800" baseline="-25000" dirty="0"/>
              <a:t>arborough III et al., 2018</a:t>
            </a:r>
            <a:r>
              <a:rPr lang="de-DE" sz="2800" baseline="-25000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/>
              <a:t>ME anti-obesity programs have been shown to lower BMI and in contrast to western medicine anti-obesity interventions of pharmaceuticals and bariatric surgery. ME increases overall health while empowering the individual.</a:t>
            </a:r>
            <a:r>
              <a:rPr lang="de-DE" sz="2700" baseline="-25000" dirty="0"/>
              <a:t>(</a:t>
            </a:r>
            <a:r>
              <a:rPr lang="de-DE" sz="2800" baseline="-25000" dirty="0"/>
              <a:t>Daly, Pace, Berg, Menon, &amp; Szalacha, 2016)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baseline="-25000" dirty="0"/>
          </a:p>
          <a:p>
            <a:pPr marL="457200" indent="-457200" defTabSz="1042988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Information and motivation alone are often  not adequate to change health behavior.</a:t>
            </a:r>
            <a:r>
              <a:rPr lang="de-DE" sz="2800" baseline="-25000" dirty="0"/>
              <a:t>(</a:t>
            </a:r>
            <a:r>
              <a:rPr lang="en-US" sz="2800" baseline="-25000" dirty="0"/>
              <a:t>Fisher, Fisher, W. A., Williams,  &amp; Malloy, 1994</a:t>
            </a:r>
            <a:r>
              <a:rPr lang="de-DE" sz="2800" baseline="-25000" dirty="0"/>
              <a:t>)</a:t>
            </a:r>
          </a:p>
          <a:p>
            <a:pPr marL="457200" indent="-457200" defTabSz="1042988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Practicing a desired health behavior skill greatly enhances the adoption of a health behavior change. </a:t>
            </a:r>
            <a:r>
              <a:rPr lang="en-US" sz="2800" baseline="-25000" dirty="0"/>
              <a:t>Fisher, Fisher, W. A., Williams,  &amp; Malloy, 1994</a:t>
            </a:r>
            <a:r>
              <a:rPr lang="de-DE" sz="2800" baseline="-25000" dirty="0"/>
              <a:t>)</a:t>
            </a:r>
          </a:p>
          <a:p>
            <a:pPr marL="457200" indent="-457200" defTabSz="1042988">
              <a:spcBef>
                <a:spcPct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This study evaluates a ME pilot program designed and implemented  for city employees in Southern Arizona in 2015.</a:t>
            </a:r>
          </a:p>
          <a:p>
            <a:pPr defTabSz="1042988">
              <a:spcBef>
                <a:spcPct val="0"/>
              </a:spcBef>
              <a:spcAft>
                <a:spcPts val="1800"/>
              </a:spcAft>
            </a:pPr>
            <a:r>
              <a:rPr lang="de-DE" sz="2800" baseline="-25000" dirty="0"/>
              <a:t>                                                                                   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54EB8CCB-1DE1-4073-8863-587D9EFAF9B2}"/>
              </a:ext>
            </a:extLst>
          </p:cNvPr>
          <p:cNvSpPr txBox="1">
            <a:spLocks/>
          </p:cNvSpPr>
          <p:nvPr/>
        </p:nvSpPr>
        <p:spPr>
          <a:xfrm>
            <a:off x="17387972" y="10066989"/>
            <a:ext cx="8317590" cy="692828"/>
          </a:xfrm>
          <a:prstGeom prst="rect">
            <a:avLst/>
          </a:prstGeom>
        </p:spPr>
        <p:txBody>
          <a:bodyPr lIns="208983" tIns="104492" rIns="208983" bIns="104492" anchor="t"/>
          <a:lstStyle>
            <a:lvl1pPr marL="0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167" b="1" kern="1200">
                <a:solidFill>
                  <a:srgbClr val="99132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1741565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7667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3483130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6833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5224694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6167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6966259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6167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8707824" indent="0" algn="l" defTabSz="1741565" rtl="0" eaLnBrk="1" latinLnBrk="0" hangingPunct="1">
              <a:spcBef>
                <a:spcPct val="20000"/>
              </a:spcBef>
              <a:buFont typeface="Arial"/>
              <a:buNone/>
              <a:defRPr sz="61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49387" indent="0" algn="l" defTabSz="1741565" rtl="0" eaLnBrk="1" latinLnBrk="0" hangingPunct="1">
              <a:spcBef>
                <a:spcPct val="20000"/>
              </a:spcBef>
              <a:buFont typeface="Arial"/>
              <a:buNone/>
              <a:defRPr sz="61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90954" indent="0" algn="l" defTabSz="1741565" rtl="0" eaLnBrk="1" latinLnBrk="0" hangingPunct="1">
              <a:spcBef>
                <a:spcPct val="20000"/>
              </a:spcBef>
              <a:buFont typeface="Arial"/>
              <a:buNone/>
              <a:defRPr sz="61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32519" indent="0" algn="l" defTabSz="1741565" rtl="0" eaLnBrk="1" latinLnBrk="0" hangingPunct="1">
              <a:spcBef>
                <a:spcPct val="20000"/>
              </a:spcBef>
              <a:buFont typeface="Arial"/>
              <a:buNone/>
              <a:defRPr sz="61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Implications</a:t>
            </a:r>
          </a:p>
          <a:p>
            <a:endParaRPr lang="en-US" sz="4000" dirty="0"/>
          </a:p>
        </p:txBody>
      </p:sp>
      <p:sp>
        <p:nvSpPr>
          <p:cNvPr id="33" name="Content Placeholder 9">
            <a:extLst>
              <a:ext uri="{FF2B5EF4-FFF2-40B4-BE49-F238E27FC236}">
                <a16:creationId xmlns:a16="http://schemas.microsoft.com/office/drawing/2014/main" id="{F5D56D71-DA89-4F8B-9A95-3019B47C2C79}"/>
              </a:ext>
            </a:extLst>
          </p:cNvPr>
          <p:cNvSpPr txBox="1">
            <a:spLocks/>
          </p:cNvSpPr>
          <p:nvPr/>
        </p:nvSpPr>
        <p:spPr>
          <a:xfrm>
            <a:off x="366779" y="12146701"/>
            <a:ext cx="8317590" cy="3638240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 algn="l" defTabSz="1738348" rtl="0" eaLnBrk="1" fontAlgn="base" hangingPunct="1">
              <a:spcBef>
                <a:spcPts val="690"/>
              </a:spcBef>
              <a:spcAft>
                <a:spcPct val="0"/>
              </a:spcAft>
              <a:buFontTx/>
              <a:buNone/>
              <a:defRPr sz="2833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2828453" indent="-108746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33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4352484" indent="-867851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33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6093477" indent="-867851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33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7834470" indent="-867851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33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9578605" indent="-870782" algn="l" defTabSz="1741565" rtl="0" eaLnBrk="1" latinLnBrk="0" hangingPunct="1">
              <a:spcBef>
                <a:spcPct val="20000"/>
              </a:spcBef>
              <a:buFont typeface="Arial"/>
              <a:buChar char="•"/>
              <a:defRPr sz="6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20171" indent="-870782" algn="l" defTabSz="1741565" rtl="0" eaLnBrk="1" latinLnBrk="0" hangingPunct="1">
              <a:spcBef>
                <a:spcPct val="20000"/>
              </a:spcBef>
              <a:buFont typeface="Arial"/>
              <a:buChar char="•"/>
              <a:defRPr sz="6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61736" indent="-870782" algn="l" defTabSz="1741565" rtl="0" eaLnBrk="1" latinLnBrk="0" hangingPunct="1">
              <a:spcBef>
                <a:spcPct val="20000"/>
              </a:spcBef>
              <a:buFont typeface="Arial"/>
              <a:buChar char="•"/>
              <a:defRPr sz="6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03301" indent="-870782" algn="l" defTabSz="1741565" rtl="0" eaLnBrk="1" latinLnBrk="0" hangingPunct="1">
              <a:spcBef>
                <a:spcPct val="20000"/>
              </a:spcBef>
              <a:buFont typeface="Arial"/>
              <a:buChar char="•"/>
              <a:defRPr sz="6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0" name="Content Placeholder 7">
            <a:extLst>
              <a:ext uri="{FF2B5EF4-FFF2-40B4-BE49-F238E27FC236}">
                <a16:creationId xmlns:a16="http://schemas.microsoft.com/office/drawing/2014/main" id="{F921962E-1565-4B1C-ABA9-3B2C72AAC925}"/>
              </a:ext>
            </a:extLst>
          </p:cNvPr>
          <p:cNvSpPr txBox="1">
            <a:spLocks/>
          </p:cNvSpPr>
          <p:nvPr/>
        </p:nvSpPr>
        <p:spPr>
          <a:xfrm>
            <a:off x="17387972" y="10957052"/>
            <a:ext cx="8453662" cy="3250024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833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2828453" indent="-108746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76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4352484" indent="-867851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6833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6093477" indent="-867851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61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7834470" indent="-867851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6167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9578605" indent="-870782" algn="l" defTabSz="1741565" rtl="0" eaLnBrk="1" latinLnBrk="0" hangingPunct="1">
              <a:spcBef>
                <a:spcPct val="20000"/>
              </a:spcBef>
              <a:buFont typeface="Arial"/>
              <a:buChar char="•"/>
              <a:defRPr sz="6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20171" indent="-870782" algn="l" defTabSz="1741565" rtl="0" eaLnBrk="1" latinLnBrk="0" hangingPunct="1">
              <a:spcBef>
                <a:spcPct val="20000"/>
              </a:spcBef>
              <a:buFont typeface="Arial"/>
              <a:buChar char="•"/>
              <a:defRPr sz="6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61736" indent="-870782" algn="l" defTabSz="1741565" rtl="0" eaLnBrk="1" latinLnBrk="0" hangingPunct="1">
              <a:spcBef>
                <a:spcPct val="20000"/>
              </a:spcBef>
              <a:buFont typeface="Arial"/>
              <a:buChar char="•"/>
              <a:defRPr sz="6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03301" indent="-870782" algn="l" defTabSz="1741565" rtl="0" eaLnBrk="1" latinLnBrk="0" hangingPunct="1">
              <a:spcBef>
                <a:spcPct val="20000"/>
              </a:spcBef>
              <a:buFont typeface="Arial"/>
              <a:buChar char="•"/>
              <a:defRPr sz="6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Collaboration between academia and the workplace can result in dissemination of evidence-based research improving the health workers while.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Implementing a theory-guided ME intervention is both feasible and effective improving employee health with potential of lowering HCC while supporting translation of research into practice</a:t>
            </a:r>
            <a:r>
              <a:rPr lang="en-US" sz="2700"/>
              <a:t>. 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04C1C6F6-B203-4B9A-8E69-3954F946C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387972" y="14888224"/>
            <a:ext cx="3864310" cy="65484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4000" b="1" dirty="0">
                <a:solidFill>
                  <a:srgbClr val="991329"/>
                </a:solidFill>
                <a:ea typeface="ＭＳ Ｐゴシック" panose="020B0600070205080204" pitchFamily="34" charset="-128"/>
              </a:rPr>
              <a:t>References</a:t>
            </a:r>
          </a:p>
          <a:p>
            <a:endParaRPr lang="en-US" sz="4000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642E6B6D-0854-4086-A940-DCE5FE515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8379" y="14741292"/>
            <a:ext cx="1155823" cy="1160355"/>
          </a:xfrm>
          <a:prstGeom prst="rect">
            <a:avLst/>
          </a:prstGeom>
        </p:spPr>
      </p:pic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2B35C41E-0C6F-47AB-BA9E-E63FA5288517}"/>
              </a:ext>
            </a:extLst>
          </p:cNvPr>
          <p:cNvSpPr txBox="1">
            <a:spLocks/>
          </p:cNvSpPr>
          <p:nvPr/>
        </p:nvSpPr>
        <p:spPr>
          <a:xfrm>
            <a:off x="8735360" y="2803361"/>
            <a:ext cx="8371625" cy="692829"/>
          </a:xfrm>
          <a:prstGeom prst="rect">
            <a:avLst/>
          </a:prstGeom>
          <a:noFill/>
        </p:spPr>
        <p:txBody>
          <a:bodyPr lIns="208983" tIns="104492" rIns="208983" bIns="104492" anchor="t"/>
          <a:lstStyle>
            <a:lvl1pPr marL="0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167" b="1" kern="1200">
                <a:solidFill>
                  <a:srgbClr val="99132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1741565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7667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3483130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6833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5224694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6167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6966259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6167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8707824" indent="0" algn="l" defTabSz="1741565" rtl="0" eaLnBrk="1" latinLnBrk="0" hangingPunct="1">
              <a:spcBef>
                <a:spcPct val="20000"/>
              </a:spcBef>
              <a:buFont typeface="Arial"/>
              <a:buNone/>
              <a:defRPr sz="61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49387" indent="0" algn="l" defTabSz="1741565" rtl="0" eaLnBrk="1" latinLnBrk="0" hangingPunct="1">
              <a:spcBef>
                <a:spcPct val="20000"/>
              </a:spcBef>
              <a:buFont typeface="Arial"/>
              <a:buNone/>
              <a:defRPr sz="61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90954" indent="0" algn="l" defTabSz="1741565" rtl="0" eaLnBrk="1" latinLnBrk="0" hangingPunct="1">
              <a:spcBef>
                <a:spcPct val="20000"/>
              </a:spcBef>
              <a:buFont typeface="Arial"/>
              <a:buNone/>
              <a:defRPr sz="61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32519" indent="0" algn="l" defTabSz="1741565" rtl="0" eaLnBrk="1" latinLnBrk="0" hangingPunct="1">
              <a:spcBef>
                <a:spcPct val="20000"/>
              </a:spcBef>
              <a:buFont typeface="Arial"/>
              <a:buNone/>
              <a:defRPr sz="61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000" dirty="0">
              <a:solidFill>
                <a:srgbClr val="021734"/>
              </a:solidFill>
            </a:endParaRPr>
          </a:p>
        </p:txBody>
      </p:sp>
      <p:sp>
        <p:nvSpPr>
          <p:cNvPr id="20" name="Content Placeholder 9">
            <a:extLst>
              <a:ext uri="{FF2B5EF4-FFF2-40B4-BE49-F238E27FC236}">
                <a16:creationId xmlns:a16="http://schemas.microsoft.com/office/drawing/2014/main" id="{41DDBC51-2492-45CC-A5ED-DBF0CA41D773}"/>
              </a:ext>
            </a:extLst>
          </p:cNvPr>
          <p:cNvSpPr txBox="1">
            <a:spLocks/>
          </p:cNvSpPr>
          <p:nvPr/>
        </p:nvSpPr>
        <p:spPr>
          <a:xfrm>
            <a:off x="9016348" y="3499770"/>
            <a:ext cx="7639275" cy="546681"/>
          </a:xfrm>
          <a:prstGeom prst="rect">
            <a:avLst/>
          </a:prstGeom>
        </p:spPr>
        <p:txBody>
          <a:bodyPr lIns="208983" tIns="104492" rIns="208983" bIns="104492"/>
          <a:lstStyle>
            <a:lvl1pPr marL="0" indent="0" algn="l" defTabSz="1738348" rtl="0" eaLnBrk="1" fontAlgn="base" hangingPunct="1">
              <a:spcBef>
                <a:spcPts val="690"/>
              </a:spcBef>
              <a:spcAft>
                <a:spcPct val="0"/>
              </a:spcAft>
              <a:buFontTx/>
              <a:buNone/>
              <a:defRPr sz="2833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2828453" indent="-108746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33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4352484" indent="-867851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33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6093477" indent="-867851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33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7834470" indent="-867851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33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9578605" indent="-870782" algn="l" defTabSz="1741565" rtl="0" eaLnBrk="1" latinLnBrk="0" hangingPunct="1">
              <a:spcBef>
                <a:spcPct val="20000"/>
              </a:spcBef>
              <a:buFont typeface="Arial"/>
              <a:buChar char="•"/>
              <a:defRPr sz="6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320171" indent="-870782" algn="l" defTabSz="1741565" rtl="0" eaLnBrk="1" latinLnBrk="0" hangingPunct="1">
              <a:spcBef>
                <a:spcPct val="20000"/>
              </a:spcBef>
              <a:buFont typeface="Arial"/>
              <a:buChar char="•"/>
              <a:defRPr sz="6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061736" indent="-870782" algn="l" defTabSz="1741565" rtl="0" eaLnBrk="1" latinLnBrk="0" hangingPunct="1">
              <a:spcBef>
                <a:spcPct val="20000"/>
              </a:spcBef>
              <a:buFont typeface="Arial"/>
              <a:buChar char="•"/>
              <a:defRPr sz="6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4803301" indent="-870782" algn="l" defTabSz="1741565" rtl="0" eaLnBrk="1" latinLnBrk="0" hangingPunct="1">
              <a:spcBef>
                <a:spcPct val="20000"/>
              </a:spcBef>
              <a:buFont typeface="Arial"/>
              <a:buChar char="•"/>
              <a:defRPr sz="6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 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0D7C3D08-F8D5-4B51-AE77-8C308E3DBB3C}"/>
              </a:ext>
            </a:extLst>
          </p:cNvPr>
          <p:cNvSpPr txBox="1">
            <a:spLocks/>
          </p:cNvSpPr>
          <p:nvPr/>
        </p:nvSpPr>
        <p:spPr>
          <a:xfrm>
            <a:off x="8346118" y="8885242"/>
            <a:ext cx="9041854" cy="692829"/>
          </a:xfrm>
          <a:prstGeom prst="rect">
            <a:avLst/>
          </a:prstGeom>
          <a:noFill/>
        </p:spPr>
        <p:txBody>
          <a:bodyPr lIns="208983" tIns="104492" rIns="208983" bIns="104492" anchor="t"/>
          <a:lstStyle>
            <a:lvl1pPr marL="0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4167" b="1" kern="1200">
                <a:solidFill>
                  <a:srgbClr val="991329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1741565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7667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3483130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6833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5224694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6167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6966259" indent="0" algn="l" defTabSz="17383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6167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8707824" indent="0" algn="l" defTabSz="1741565" rtl="0" eaLnBrk="1" latinLnBrk="0" hangingPunct="1">
              <a:spcBef>
                <a:spcPct val="20000"/>
              </a:spcBef>
              <a:buFont typeface="Arial"/>
              <a:buNone/>
              <a:defRPr sz="61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449387" indent="0" algn="l" defTabSz="1741565" rtl="0" eaLnBrk="1" latinLnBrk="0" hangingPunct="1">
              <a:spcBef>
                <a:spcPct val="20000"/>
              </a:spcBef>
              <a:buFont typeface="Arial"/>
              <a:buNone/>
              <a:defRPr sz="61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90954" indent="0" algn="l" defTabSz="1741565" rtl="0" eaLnBrk="1" latinLnBrk="0" hangingPunct="1">
              <a:spcBef>
                <a:spcPct val="20000"/>
              </a:spcBef>
              <a:buFont typeface="Arial"/>
              <a:buNone/>
              <a:defRPr sz="61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32519" indent="0" algn="l" defTabSz="1741565" rtl="0" eaLnBrk="1" latinLnBrk="0" hangingPunct="1">
              <a:spcBef>
                <a:spcPct val="20000"/>
              </a:spcBef>
              <a:buFont typeface="Arial"/>
              <a:buNone/>
              <a:defRPr sz="6167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2424"/>
              </a:spcBef>
            </a:pPr>
            <a:r>
              <a:rPr lang="en-US" sz="4000" dirty="0">
                <a:latin typeface="Calibri" charset="0"/>
                <a:ea typeface="MS PGothic" charset="0"/>
              </a:rPr>
              <a:t>Methods</a:t>
            </a:r>
          </a:p>
          <a:p>
            <a:r>
              <a:rPr lang="en-US" sz="2700" b="0" dirty="0">
                <a:solidFill>
                  <a:schemeClr val="tx1"/>
                </a:solidFill>
              </a:rPr>
              <a:t>Fifteen city water workers (3M,12F, ages 36-60 yrs.) voluntarily participated in an in-person on-site ME program initiated at their workplace.</a:t>
            </a:r>
          </a:p>
          <a:p>
            <a:r>
              <a:rPr lang="en-US" sz="2700" b="0" dirty="0">
                <a:solidFill>
                  <a:schemeClr val="tx1"/>
                </a:solidFill>
              </a:rPr>
              <a:t>Weekly classes: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21734"/>
                </a:solidFill>
              </a:rPr>
              <a:t>Information </a:t>
            </a:r>
            <a:r>
              <a:rPr lang="en-US" sz="2700" b="0" dirty="0">
                <a:solidFill>
                  <a:schemeClr val="tx1"/>
                </a:solidFill>
              </a:rPr>
              <a:t>imparted nutrition including food preparation and fat and calorie content of food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21734"/>
                </a:solidFill>
              </a:rPr>
              <a:t>Motivation</a:t>
            </a:r>
            <a:r>
              <a:rPr lang="en-US" sz="2700" b="0" dirty="0">
                <a:solidFill>
                  <a:schemeClr val="tx1"/>
                </a:solidFill>
              </a:rPr>
              <a:t> enhanced with self-exploration of individual eating triggers  and employing satiety sensitizing exercises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rgbClr val="021734"/>
                </a:solidFill>
              </a:rPr>
              <a:t>Behavioral skills </a:t>
            </a:r>
            <a:r>
              <a:rPr lang="en-US" sz="2700" b="0" dirty="0">
                <a:solidFill>
                  <a:schemeClr val="tx1"/>
                </a:solidFill>
              </a:rPr>
              <a:t>acquired as participants practiced mindfully eating a catered  buffet at each session</a:t>
            </a:r>
          </a:p>
          <a:p>
            <a:r>
              <a:rPr lang="en-US" sz="2700" b="0" dirty="0">
                <a:solidFill>
                  <a:schemeClr val="tx1"/>
                </a:solidFill>
              </a:rPr>
              <a:t>IRB consented participants’ HbA1c, blood pressure (BP) height and weight were recorded prior to and immediately following the program with a post-survey evaluating program effectiveness</a:t>
            </a:r>
          </a:p>
          <a:p>
            <a:endParaRPr lang="en-US" sz="28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E24EEB9F-58B4-4F6E-A3D0-5E958286E70C}"/>
              </a:ext>
            </a:extLst>
          </p:cNvPr>
          <p:cNvSpPr txBox="1">
            <a:spLocks/>
          </p:cNvSpPr>
          <p:nvPr/>
        </p:nvSpPr>
        <p:spPr bwMode="auto">
          <a:xfrm>
            <a:off x="8346118" y="2705652"/>
            <a:ext cx="8910097" cy="8797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03050" tIns="151525" rIns="303050" bIns="151525" numCol="1" anchor="t" anchorCtr="0" compatLnSpc="1">
            <a:prstTxWarp prst="textNoShape">
              <a:avLst/>
            </a:prstTxWarp>
          </a:bodyPr>
          <a:lstStyle>
            <a:lvl1pPr marL="0" indent="0" algn="l" defTabSz="151447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600" b="1" kern="1200">
                <a:solidFill>
                  <a:srgbClr val="991329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1pPr>
            <a:lvl2pPr marL="1515252" indent="0" algn="l" defTabSz="151447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66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3030504" indent="0" algn="l" defTabSz="151447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6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3pPr>
            <a:lvl4pPr marL="4545757" indent="0" algn="l" defTabSz="151447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3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4pPr>
            <a:lvl5pPr marL="6061009" indent="0" algn="l" defTabSz="1514475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53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5pPr>
            <a:lvl6pPr marL="7576261" indent="0" algn="l" defTabSz="1515252" rtl="0" eaLnBrk="1" latinLnBrk="0" hangingPunct="1">
              <a:spcBef>
                <a:spcPct val="20000"/>
              </a:spcBef>
              <a:buFont typeface="Arial"/>
              <a:buNone/>
              <a:defRPr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91513" indent="0" algn="l" defTabSz="1515252" rtl="0" eaLnBrk="1" latinLnBrk="0" hangingPunct="1">
              <a:spcBef>
                <a:spcPct val="20000"/>
              </a:spcBef>
              <a:buFont typeface="Arial"/>
              <a:buNone/>
              <a:defRPr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606766" indent="0" algn="l" defTabSz="1515252" rtl="0" eaLnBrk="1" latinLnBrk="0" hangingPunct="1">
              <a:spcBef>
                <a:spcPct val="20000"/>
              </a:spcBef>
              <a:buFont typeface="Arial"/>
              <a:buNone/>
              <a:defRPr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22018" indent="0" algn="l" defTabSz="1515252" rtl="0" eaLnBrk="1" latinLnBrk="0" hangingPunct="1">
              <a:spcBef>
                <a:spcPct val="20000"/>
              </a:spcBef>
              <a:buFont typeface="Arial"/>
              <a:buNone/>
              <a:defRPr sz="53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/>
              <a:t>Theoretical Framework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01D8E6-5BC2-43E1-864F-75DB0D7D1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1369" y="4530539"/>
            <a:ext cx="7192705" cy="4407952"/>
          </a:xfrm>
          <a:prstGeom prst="rect">
            <a:avLst/>
          </a:prstGeom>
        </p:spPr>
      </p:pic>
      <p:graphicFrame>
        <p:nvGraphicFramePr>
          <p:cNvPr id="47" name="Content Placeholder 38">
            <a:extLst>
              <a:ext uri="{FF2B5EF4-FFF2-40B4-BE49-F238E27FC236}">
                <a16:creationId xmlns:a16="http://schemas.microsoft.com/office/drawing/2014/main" id="{0AF98ECD-824F-4676-B1E0-03BBE158FC42}"/>
              </a:ext>
            </a:extLst>
          </p:cNvPr>
          <p:cNvGraphicFramePr>
            <a:graphicFrameLocks/>
          </p:cNvGraphicFramePr>
          <p:nvPr/>
        </p:nvGraphicFramePr>
        <p:xfrm>
          <a:off x="17595792" y="3716678"/>
          <a:ext cx="9088555" cy="5740643"/>
        </p:xfrm>
        <a:graphic>
          <a:graphicData uri="http://schemas.openxmlformats.org/drawingml/2006/table">
            <a:tbl>
              <a:tblPr firstRow="1" firstCol="1" bandRow="1"/>
              <a:tblGrid>
                <a:gridCol w="3366703">
                  <a:extLst>
                    <a:ext uri="{9D8B030D-6E8A-4147-A177-3AD203B41FA5}">
                      <a16:colId xmlns:a16="http://schemas.microsoft.com/office/drawing/2014/main" val="934209498"/>
                    </a:ext>
                  </a:extLst>
                </a:gridCol>
                <a:gridCol w="2069423">
                  <a:extLst>
                    <a:ext uri="{9D8B030D-6E8A-4147-A177-3AD203B41FA5}">
                      <a16:colId xmlns:a16="http://schemas.microsoft.com/office/drawing/2014/main" val="644614925"/>
                    </a:ext>
                  </a:extLst>
                </a:gridCol>
                <a:gridCol w="1802355">
                  <a:extLst>
                    <a:ext uri="{9D8B030D-6E8A-4147-A177-3AD203B41FA5}">
                      <a16:colId xmlns:a16="http://schemas.microsoft.com/office/drawing/2014/main" val="1937793763"/>
                    </a:ext>
                  </a:extLst>
                </a:gridCol>
                <a:gridCol w="1850074">
                  <a:extLst>
                    <a:ext uri="{9D8B030D-6E8A-4147-A177-3AD203B41FA5}">
                      <a16:colId xmlns:a16="http://schemas.microsoft.com/office/drawing/2014/main" val="2970472369"/>
                    </a:ext>
                  </a:extLst>
                </a:gridCol>
              </a:tblGrid>
              <a:tr h="924031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Measured Outcomes of City Worker Mindful Eating Program</a:t>
                      </a:r>
                      <a:endParaRPr lang="en-US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23E4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488451"/>
                  </a:ext>
                </a:extLst>
              </a:tr>
              <a:tr h="7434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VARIABLES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Pre-Intervention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Post-Intervention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Mean Improvement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8338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Weight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228±62.4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220±65.3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9349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BMI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38.4±11.4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37.3±11.5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82498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HgBA1-C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5.6±0.5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5.4±0.6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993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Systolic BP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131±20.5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123±21.1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11722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Diastolic BP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86±10.8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84±12.5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232530"/>
                  </a:ext>
                </a:extLst>
              </a:tr>
              <a:tr h="1175065"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Notes: All participants with exception of 1 outlier improved in all measures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Notes: Weight recorded in pounds (lbs.)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BMI = (Weight in pounds) / (Height in inches x Height in inches) x 73. Adapted from CDC, 2019.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085142"/>
                  </a:ext>
                </a:extLst>
              </a:tr>
            </a:tbl>
          </a:graphicData>
        </a:graphic>
      </p:graphicFrame>
      <p:sp>
        <p:nvSpPr>
          <p:cNvPr id="49" name="Arrow: Down 48">
            <a:extLst>
              <a:ext uri="{FF2B5EF4-FFF2-40B4-BE49-F238E27FC236}">
                <a16:creationId xmlns:a16="http://schemas.microsoft.com/office/drawing/2014/main" id="{0CDEB271-2943-4F37-94B1-D3EA533F9187}"/>
              </a:ext>
            </a:extLst>
          </p:cNvPr>
          <p:cNvSpPr/>
          <p:nvPr/>
        </p:nvSpPr>
        <p:spPr>
          <a:xfrm>
            <a:off x="25449748" y="5544138"/>
            <a:ext cx="400050" cy="3143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7AD7B6-2665-4B97-ABD2-BBB67B9D514D}"/>
              </a:ext>
            </a:extLst>
          </p:cNvPr>
          <p:cNvSpPr txBox="1"/>
          <p:nvPr/>
        </p:nvSpPr>
        <p:spPr>
          <a:xfrm>
            <a:off x="8630804" y="3625829"/>
            <a:ext cx="8413835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>
                <a:latin typeface="+mn-lt"/>
              </a:rPr>
              <a:t>The Information Motivation Behavioral Skills Theory (IMB)</a:t>
            </a:r>
          </a:p>
          <a:p>
            <a:endParaRPr lang="en-US" dirty="0"/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84AD4A8D-9A7D-44BB-A22A-C7F3994756C0}"/>
              </a:ext>
            </a:extLst>
          </p:cNvPr>
          <p:cNvSpPr/>
          <p:nvPr/>
        </p:nvSpPr>
        <p:spPr>
          <a:xfrm>
            <a:off x="25449748" y="6079805"/>
            <a:ext cx="400050" cy="3143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4A5183CD-AC0A-431F-AF7A-D22B0422BB5D}"/>
              </a:ext>
            </a:extLst>
          </p:cNvPr>
          <p:cNvSpPr/>
          <p:nvPr/>
        </p:nvSpPr>
        <p:spPr>
          <a:xfrm>
            <a:off x="25449748" y="6632259"/>
            <a:ext cx="400050" cy="3143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B9B99BF3-2E6C-4131-AF88-CAC6ADF108C7}"/>
              </a:ext>
            </a:extLst>
          </p:cNvPr>
          <p:cNvSpPr/>
          <p:nvPr/>
        </p:nvSpPr>
        <p:spPr>
          <a:xfrm>
            <a:off x="25449748" y="7156601"/>
            <a:ext cx="400050" cy="3143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10FB5190-F26D-48EA-B59B-46342EAC5AD1}"/>
              </a:ext>
            </a:extLst>
          </p:cNvPr>
          <p:cNvSpPr/>
          <p:nvPr/>
        </p:nvSpPr>
        <p:spPr>
          <a:xfrm>
            <a:off x="25449748" y="7709056"/>
            <a:ext cx="400050" cy="314325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690551"/>
      </p:ext>
    </p:extLst>
  </p:cSld>
  <p:clrMapOvr>
    <a:masterClrMapping/>
  </p:clrMapOvr>
</p:sld>
</file>

<file path=ppt/theme/theme1.xml><?xml version="1.0" encoding="utf-8"?>
<a:theme xmlns:a="http://schemas.openxmlformats.org/drawingml/2006/main" name="CON poster template 40x4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36Hx60W Poster Template" id="{3CD06A66-C931-1B49-B4AF-6A1ABD452573}" vid="{489CF8CE-81B7-E443-BE27-BAEAE29A05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36Hx60W Poster Template</Template>
  <TotalTime>818</TotalTime>
  <Words>468</Words>
  <Application>Microsoft Macintosh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CON poster template 40x40</vt:lpstr>
      <vt:lpstr>Bridging Academia and Business: Implementing a Mindful Eating Program in the Workplace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jhulbert@email.arizona.edu</dc:creator>
  <cp:lastModifiedBy>Celaya, David - (djcelaya)</cp:lastModifiedBy>
  <cp:revision>65</cp:revision>
  <cp:lastPrinted>2020-01-28T19:19:49Z</cp:lastPrinted>
  <dcterms:created xsi:type="dcterms:W3CDTF">2018-03-12T17:57:59Z</dcterms:created>
  <dcterms:modified xsi:type="dcterms:W3CDTF">2020-12-16T18:33:37Z</dcterms:modified>
</cp:coreProperties>
</file>