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462" r:id="rId2"/>
    <p:sldId id="468" r:id="rId3"/>
    <p:sldId id="469" r:id="rId4"/>
    <p:sldId id="470" r:id="rId5"/>
    <p:sldId id="471" r:id="rId6"/>
    <p:sldId id="472" r:id="rId7"/>
  </p:sldIdLst>
  <p:sldSz cx="9144000" cy="5143500" type="screen16x9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1">
          <p15:clr>
            <a:srgbClr val="A4A3A4"/>
          </p15:clr>
        </p15:guide>
        <p15:guide id="2" pos="2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0520"/>
    <a:srgbClr val="333333"/>
    <a:srgbClr val="0C234B"/>
    <a:srgbClr val="C8D9D8"/>
    <a:srgbClr val="6F868D"/>
    <a:srgbClr val="83B1E3"/>
    <a:srgbClr val="0686EF"/>
    <a:srgbClr val="FAD7AA"/>
    <a:srgbClr val="8BBEE2"/>
    <a:srgbClr val="BE0B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87" autoAdjust="0"/>
    <p:restoredTop sz="94141" autoAdjust="0"/>
  </p:normalViewPr>
  <p:slideViewPr>
    <p:cSldViewPr snapToGrid="0">
      <p:cViewPr varScale="1">
        <p:scale>
          <a:sx n="142" d="100"/>
          <a:sy n="142" d="100"/>
        </p:scale>
        <p:origin x="480" y="120"/>
      </p:cViewPr>
      <p:guideLst>
        <p:guide orient="horz" pos="311"/>
        <p:guide pos="2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3684C-F081-544B-8C90-A5795DCABDF2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1DD33-2A06-9443-920E-9A8794B89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2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82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62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73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5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75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75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53206"/>
            <a:ext cx="7772400" cy="11017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431336"/>
            <a:ext cx="6400800" cy="828662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Sample text or subtitle</a:t>
            </a:r>
          </a:p>
        </p:txBody>
      </p:sp>
      <p:pic>
        <p:nvPicPr>
          <p:cNvPr id="7" name="Picture 6" descr="triangles_r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9" y="998277"/>
            <a:ext cx="606552" cy="82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682" y="3974876"/>
            <a:ext cx="3014636" cy="55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361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0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0C234B"/>
                </a:solidFill>
              </a:defRPr>
            </a:lvl1pPr>
          </a:lstStyle>
          <a:p>
            <a:r>
              <a:rPr lang="en-US" dirty="0"/>
              <a:t>SAMPLE HEADER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765443" y="1713986"/>
            <a:ext cx="3599264" cy="297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3"/>
          </p:nvPr>
        </p:nvSpPr>
        <p:spPr>
          <a:xfrm>
            <a:off x="4723271" y="1713986"/>
            <a:ext cx="3599264" cy="297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21682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0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0C234B"/>
                </a:solidFill>
              </a:defRPr>
            </a:lvl1pPr>
          </a:lstStyle>
          <a:p>
            <a:r>
              <a:rPr lang="en-US" dirty="0"/>
              <a:t>SAMPLE HEADER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17539-672D-2847-B799-9A2A8D95C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950387" y="2157897"/>
            <a:ext cx="3845859" cy="1418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 Basic Paragraph.</a:t>
            </a:r>
            <a:r>
              <a:rPr lang="en-US" baseline="0" dirty="0"/>
              <a:t> </a:t>
            </a:r>
            <a:r>
              <a:rPr lang="en-US" dirty="0"/>
              <a:t>This is what the text would look</a:t>
            </a:r>
            <a:r>
              <a:rPr lang="en-US" baseline="0" dirty="0"/>
              <a:t> like in a paragraph. This is what the text would look like in a paragraph. This is what the text would look like.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idx="11" hasCustomPrompt="1"/>
          </p:nvPr>
        </p:nvSpPr>
        <p:spPr>
          <a:xfrm>
            <a:off x="930172" y="1817064"/>
            <a:ext cx="3845859" cy="35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i="0">
                <a:solidFill>
                  <a:srgbClr val="AB0520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PARAGRAPH TITLE</a:t>
            </a:r>
          </a:p>
        </p:txBody>
      </p:sp>
    </p:spTree>
    <p:extLst>
      <p:ext uri="{BB962C8B-B14F-4D97-AF65-F5344CB8AC3E}">
        <p14:creationId xmlns:p14="http://schemas.microsoft.com/office/powerpoint/2010/main" val="138943631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ara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0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0C234B"/>
                </a:solidFill>
              </a:defRPr>
            </a:lvl1pPr>
          </a:lstStyle>
          <a:p>
            <a:r>
              <a:rPr lang="en-US" dirty="0"/>
              <a:t>SAMPLE HEADER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987377" y="1664663"/>
            <a:ext cx="3377331" cy="2929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 Basic Paragraph.</a:t>
            </a:r>
            <a:r>
              <a:rPr lang="en-US" baseline="0" dirty="0"/>
              <a:t> </a:t>
            </a:r>
            <a:r>
              <a:rPr lang="en-US" dirty="0"/>
              <a:t>This is what the text would look</a:t>
            </a:r>
            <a:r>
              <a:rPr lang="en-US" baseline="0" dirty="0"/>
              <a:t> like in a paragraph. This is what the text would look like in a paragraph. This is what the text would look like.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idx="13" hasCustomPrompt="1"/>
          </p:nvPr>
        </p:nvSpPr>
        <p:spPr>
          <a:xfrm>
            <a:off x="4772589" y="1664663"/>
            <a:ext cx="3377331" cy="2929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 Basic Paragraph.</a:t>
            </a:r>
            <a:r>
              <a:rPr lang="en-US" baseline="0" dirty="0"/>
              <a:t> </a:t>
            </a:r>
            <a:r>
              <a:rPr lang="en-US" dirty="0"/>
              <a:t>This is what the text would look</a:t>
            </a:r>
            <a:r>
              <a:rPr lang="en-US" baseline="0" dirty="0"/>
              <a:t> like in a paragraph. This is what the text would look like in a paragraph. This is what the text would look like.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2931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0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0C234B"/>
                </a:solidFill>
              </a:defRPr>
            </a:lvl1pPr>
          </a:lstStyle>
          <a:p>
            <a:r>
              <a:rPr lang="en-US" dirty="0"/>
              <a:t>SAMPLE HEADER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17539-672D-2847-B799-9A2A8D95C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 bwMode="auto">
          <a:xfrm>
            <a:off x="4641547" y="1350987"/>
            <a:ext cx="3291626" cy="207959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800"/>
              </a:spcBef>
              <a:spcAft>
                <a:spcPct val="0"/>
              </a:spcAft>
              <a:buNone/>
              <a:defRPr sz="2000" baseline="0">
                <a:solidFill>
                  <a:srgbClr val="FFFFFF"/>
                </a:solidFill>
                <a:latin typeface="+mn-lt"/>
                <a:ea typeface="+mn-ea"/>
                <a:cs typeface="Times New Roman"/>
                <a:sym typeface="Calibri" charset="0"/>
              </a:defRPr>
            </a:lvl1pPr>
            <a:lvl2pPr marL="457200" indent="0" algn="ctr" rtl="0" eaLnBrk="0" fontAlgn="base" hangingPunct="0">
              <a:spcBef>
                <a:spcPts val="700"/>
              </a:spcBef>
              <a:spcAft>
                <a:spcPct val="0"/>
              </a:spcAft>
              <a:buNone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2pPr>
            <a:lvl3pPr marL="914400" indent="0" algn="ctr" rtl="0" eaLnBrk="0" fontAlgn="base" hangingPunct="0">
              <a:spcBef>
                <a:spcPts val="600"/>
              </a:spcBef>
              <a:spcAft>
                <a:spcPct val="0"/>
              </a:spcAft>
              <a:buNone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3pPr>
            <a:lvl4pPr marL="1371600" indent="0" algn="ctr" rtl="0" eaLnBrk="0" fontAlgn="base" hangingPunct="0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4pPr>
            <a:lvl5pPr marL="1828800" indent="0" algn="ctr" rtl="0" eaLnBrk="0" fontAlgn="base" hangingPunct="0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5pPr>
            <a:lvl6pPr marL="22860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7432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2004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6576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209963" y="1575377"/>
            <a:ext cx="6467763" cy="1314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94416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8789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297179"/>
            <a:ext cx="5486400" cy="400870"/>
          </a:xfrm>
        </p:spPr>
        <p:txBody>
          <a:bodyPr/>
          <a:lstStyle>
            <a:lvl1pPr marL="0" indent="0">
              <a:buNone/>
              <a:defRPr sz="1200">
                <a:solidFill>
                  <a:srgbClr val="6F868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0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0C234B"/>
                </a:solidFill>
              </a:defRPr>
            </a:lvl1pPr>
          </a:lstStyle>
          <a:p>
            <a:r>
              <a:rPr lang="en-US" dirty="0"/>
              <a:t>SAMPLE HEADER</a:t>
            </a:r>
          </a:p>
        </p:txBody>
      </p:sp>
    </p:spTree>
    <p:extLst>
      <p:ext uri="{BB962C8B-B14F-4D97-AF65-F5344CB8AC3E}">
        <p14:creationId xmlns:p14="http://schemas.microsoft.com/office/powerpoint/2010/main" val="186557126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lign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0"/>
            <a:ext cx="7772400" cy="1103313"/>
          </a:xfrm>
        </p:spPr>
        <p:txBody>
          <a:bodyPr/>
          <a:lstStyle>
            <a:lvl1pPr algn="ctr">
              <a:defRPr sz="2000" baseline="0">
                <a:solidFill>
                  <a:srgbClr val="0C234B"/>
                </a:solidFill>
              </a:defRPr>
            </a:lvl1pPr>
          </a:lstStyle>
          <a:p>
            <a:r>
              <a:rPr lang="en-US" dirty="0"/>
              <a:t>SAMPLE HEADER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17539-672D-2847-B799-9A2A8D95C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679135" y="1109775"/>
            <a:ext cx="2255330" cy="2219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 Basic Paragraph.</a:t>
            </a:r>
            <a:r>
              <a:rPr lang="en-US" baseline="0" dirty="0"/>
              <a:t> </a:t>
            </a:r>
            <a:r>
              <a:rPr lang="en-US" dirty="0"/>
              <a:t>This is what the text would look</a:t>
            </a:r>
            <a:r>
              <a:rPr lang="en-US" baseline="0" dirty="0"/>
              <a:t> like in a paragraph. This is what the text would look like in a paragraph. This is what the text would look like.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3049915" y="118789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049915" y="4297179"/>
            <a:ext cx="5486400" cy="400870"/>
          </a:xfrm>
        </p:spPr>
        <p:txBody>
          <a:bodyPr/>
          <a:lstStyle>
            <a:lvl1pPr marL="0" indent="0">
              <a:buNone/>
              <a:defRPr sz="1200">
                <a:solidFill>
                  <a:srgbClr val="6F868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154986298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B0AC-9194-3147-91C1-7FC7FBA87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2130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97025"/>
            <a:ext cx="7772400" cy="11033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2914650"/>
            <a:ext cx="6400800" cy="195603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pic>
        <p:nvPicPr>
          <p:cNvPr id="8" name="Picture 7" descr="triangle_page#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118" y="4825556"/>
            <a:ext cx="575518" cy="317944"/>
          </a:xfrm>
          <a:prstGeom prst="rect">
            <a:avLst/>
          </a:prstGeom>
        </p:spPr>
      </p:pic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315389" y="4882202"/>
            <a:ext cx="505516" cy="26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+mn-lt"/>
                <a:ea typeface="ＭＳ Ｐゴシック" charset="0"/>
                <a:cs typeface="Calibri" charset="0"/>
                <a:sym typeface="Calibri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49B76813-089B-5346-A50D-90CF445FC7A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8" r:id="rId2"/>
    <p:sldLayoutId id="2147483677" r:id="rId3"/>
    <p:sldLayoutId id="2147483687" r:id="rId4"/>
    <p:sldLayoutId id="2147483678" r:id="rId5"/>
    <p:sldLayoutId id="2147483692" r:id="rId6"/>
    <p:sldLayoutId id="2147483709" r:id="rId7"/>
    <p:sldLayoutId id="2147483708" r:id="rId8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i="0">
          <a:solidFill>
            <a:srgbClr val="0C234B"/>
          </a:solidFill>
          <a:latin typeface="Verdana"/>
          <a:ea typeface="+mj-ea"/>
          <a:cs typeface="+mj-cs"/>
          <a:sym typeface="Calibri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342900" indent="-342900" algn="ctr" rtl="0" eaLnBrk="0" fontAlgn="base" hangingPunct="0">
        <a:spcBef>
          <a:spcPts val="800"/>
        </a:spcBef>
        <a:spcAft>
          <a:spcPct val="0"/>
        </a:spcAft>
        <a:buClr>
          <a:srgbClr val="BE0B34"/>
        </a:buClr>
        <a:buFont typeface="Arial"/>
        <a:buChar char="•"/>
        <a:defRPr sz="2000">
          <a:solidFill>
            <a:srgbClr val="6F868D"/>
          </a:solidFill>
          <a:latin typeface="Verdana"/>
          <a:ea typeface="+mn-ea"/>
          <a:cs typeface="Verdana"/>
          <a:sym typeface="Calibri" charset="0"/>
        </a:defRPr>
      </a:lvl1pPr>
      <a:lvl2pPr marL="704850" indent="-285750" algn="ctr" rtl="0" eaLnBrk="0" fontAlgn="base" hangingPunct="0">
        <a:spcBef>
          <a:spcPts val="700"/>
        </a:spcBef>
        <a:spcAft>
          <a:spcPct val="0"/>
        </a:spcAft>
        <a:buClr>
          <a:srgbClr val="BE0B34"/>
        </a:buClr>
        <a:buFont typeface="Arial"/>
        <a:buChar char="•"/>
        <a:defRPr sz="1600">
          <a:solidFill>
            <a:srgbClr val="6F868D"/>
          </a:solidFill>
          <a:latin typeface="Verdana"/>
          <a:ea typeface="+mn-ea"/>
          <a:cs typeface="Verdana"/>
          <a:sym typeface="Calibri" charset="0"/>
        </a:defRPr>
      </a:lvl2pPr>
      <a:lvl3pPr marL="1047750" indent="-171450" algn="ctr" rtl="0" eaLnBrk="0" fontAlgn="base" hangingPunct="0">
        <a:spcBef>
          <a:spcPts val="600"/>
        </a:spcBef>
        <a:spcAft>
          <a:spcPct val="0"/>
        </a:spcAft>
        <a:buClr>
          <a:srgbClr val="BE0B34"/>
        </a:buClr>
        <a:buFont typeface="Arial"/>
        <a:buChar char="•"/>
        <a:defRPr sz="1200">
          <a:solidFill>
            <a:srgbClr val="6F868D"/>
          </a:solidFill>
          <a:latin typeface="Verdana"/>
          <a:ea typeface="+mn-ea"/>
          <a:cs typeface="Verdana"/>
          <a:sym typeface="Calibri" charset="0"/>
        </a:defRPr>
      </a:lvl3pPr>
      <a:lvl4pPr marL="1504950" indent="-171450" algn="ctr" rtl="0" eaLnBrk="0" fontAlgn="base" hangingPunct="0">
        <a:spcBef>
          <a:spcPts val="500"/>
        </a:spcBef>
        <a:spcAft>
          <a:spcPct val="0"/>
        </a:spcAft>
        <a:buClr>
          <a:srgbClr val="BE0B34"/>
        </a:buClr>
        <a:buFont typeface="Arial"/>
        <a:buChar char="•"/>
        <a:defRPr sz="1200">
          <a:solidFill>
            <a:srgbClr val="6F868D"/>
          </a:solidFill>
          <a:latin typeface="Verdana"/>
          <a:ea typeface="+mn-ea"/>
          <a:cs typeface="Verdana"/>
          <a:sym typeface="Calibri" charset="0"/>
        </a:defRPr>
      </a:lvl4pPr>
      <a:lvl5pPr marL="1962150" indent="-171450" algn="ctr" rtl="0" eaLnBrk="0" fontAlgn="base" hangingPunct="0">
        <a:spcBef>
          <a:spcPts val="500"/>
        </a:spcBef>
        <a:spcAft>
          <a:spcPct val="0"/>
        </a:spcAft>
        <a:buClr>
          <a:srgbClr val="BE0B34"/>
        </a:buClr>
        <a:buFont typeface="Arial"/>
        <a:buChar char="•"/>
        <a:defRPr sz="1200">
          <a:solidFill>
            <a:srgbClr val="6F868D"/>
          </a:solidFill>
          <a:latin typeface="Verdana"/>
          <a:ea typeface="+mn-ea"/>
          <a:cs typeface="Verdana"/>
          <a:sym typeface="Calibri" charset="0"/>
        </a:defRPr>
      </a:lvl5pPr>
      <a:lvl6pPr marL="22479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6pPr>
      <a:lvl7pPr marL="27051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7pPr>
      <a:lvl8pPr marL="31623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8pPr>
      <a:lvl9pPr marL="36195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37301"/>
            <a:ext cx="7772400" cy="1101725"/>
          </a:xfrm>
        </p:spPr>
        <p:txBody>
          <a:bodyPr/>
          <a:lstStyle/>
          <a:p>
            <a:r>
              <a:rPr lang="en-US" sz="3200" dirty="0"/>
              <a:t>Employing Therapeutic Yoga During Patient Encounters: An Effective Approach to Back Pain</a:t>
            </a:r>
            <a:endParaRPr lang="en-US" sz="3200" dirty="0">
              <a:solidFill>
                <a:srgbClr val="0C234B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37335"/>
            <a:ext cx="6400800" cy="828662"/>
          </a:xfrm>
        </p:spPr>
        <p:txBody>
          <a:bodyPr/>
          <a:lstStyle/>
          <a:p>
            <a:r>
              <a:rPr lang="en-US" dirty="0"/>
              <a:t>Patricia Daly, Ph.D., FNP-BC, ENP-BC, FAANP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01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17539-672D-2847-B799-9A2A8D95C74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BACKGROUND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5921" y="1122820"/>
            <a:ext cx="8532159" cy="3355041"/>
          </a:xfrm>
        </p:spPr>
        <p:txBody>
          <a:bodyPr>
            <a:normAutofit/>
          </a:bodyPr>
          <a:lstStyle/>
          <a:p>
            <a:pPr>
              <a:buClrTx/>
              <a:defRPr/>
            </a:pPr>
            <a:r>
              <a:rPr lang="en-US" sz="1800" spc="-100" dirty="0">
                <a:solidFill>
                  <a:srgbClr val="333333"/>
                </a:solidFill>
              </a:rPr>
              <a:t>Systematic review found strong evidence for short-term effectiveness and moderate evidence for long-term effectiveness of yoga for chronic low back pain</a:t>
            </a:r>
          </a:p>
          <a:p>
            <a:pPr>
              <a:buClrTx/>
              <a:defRPr/>
            </a:pPr>
            <a:r>
              <a:rPr lang="en-US" sz="1800" spc="-100" dirty="0">
                <a:solidFill>
                  <a:srgbClr val="333333"/>
                </a:solidFill>
              </a:rPr>
              <a:t>&lt;50% of compliance with prescribed physical therapy for back pain</a:t>
            </a:r>
          </a:p>
          <a:p>
            <a:pPr>
              <a:buClrTx/>
              <a:defRPr/>
            </a:pPr>
            <a:r>
              <a:rPr lang="en-US" sz="1800" spc="-100" dirty="0">
                <a:solidFill>
                  <a:srgbClr val="333333"/>
                </a:solidFill>
              </a:rPr>
              <a:t>Increase costs, delay in treatments and increase risk of chronic back pain</a:t>
            </a:r>
          </a:p>
          <a:p>
            <a:pPr>
              <a:buClrTx/>
              <a:defRPr/>
            </a:pPr>
            <a:r>
              <a:rPr lang="en-US" sz="1800" spc="-100" dirty="0">
                <a:solidFill>
                  <a:srgbClr val="333333"/>
                </a:solidFill>
              </a:rPr>
              <a:t>Bedrest patients experience more pain and slower recovery than ambulatory patients</a:t>
            </a:r>
          </a:p>
          <a:p>
            <a:pPr>
              <a:buClrTx/>
              <a:defRPr/>
            </a:pPr>
            <a:r>
              <a:rPr lang="en-US" sz="1800" spc="-100" dirty="0">
                <a:solidFill>
                  <a:srgbClr val="333333"/>
                </a:solidFill>
              </a:rPr>
              <a:t>Yoga is less costly, the use of breath reduces pain, empowers patient allowing them to explore their range of motion</a:t>
            </a:r>
          </a:p>
          <a:p>
            <a:pPr>
              <a:buClrTx/>
              <a:defRPr/>
            </a:pPr>
            <a:endParaRPr lang="en-US" sz="1800" spc="-1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5100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17539-672D-2847-B799-9A2A8D95C74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DID </a:t>
            </a:r>
            <a:r>
              <a:rPr lang="en-US" sz="2400" dirty="0">
                <a:solidFill>
                  <a:srgbClr val="AB0520"/>
                </a:solidFill>
              </a:rPr>
              <a:t>YOU</a:t>
            </a:r>
            <a:r>
              <a:rPr lang="en-US" sz="2400" dirty="0"/>
              <a:t> KNOW?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2067" y="1116750"/>
            <a:ext cx="8532159" cy="3355041"/>
          </a:xfrm>
        </p:spPr>
        <p:txBody>
          <a:bodyPr>
            <a:normAutofit/>
          </a:bodyPr>
          <a:lstStyle/>
          <a:p>
            <a:pPr marL="0" indent="0" algn="ctr">
              <a:buClrTx/>
              <a:buNone/>
              <a:defRPr/>
            </a:pPr>
            <a:r>
              <a:rPr lang="en-US" sz="1800" dirty="0">
                <a:solidFill>
                  <a:srgbClr val="333333"/>
                </a:solidFill>
              </a:rPr>
              <a:t>The </a:t>
            </a:r>
            <a:r>
              <a:rPr lang="en-US" sz="1800" b="1" dirty="0">
                <a:solidFill>
                  <a:srgbClr val="333333"/>
                </a:solidFill>
              </a:rPr>
              <a:t>Cat-Cow</a:t>
            </a:r>
            <a:r>
              <a:rPr lang="en-US" sz="1800" dirty="0">
                <a:solidFill>
                  <a:srgbClr val="333333"/>
                </a:solidFill>
              </a:rPr>
              <a:t> Stretch has many health benefits. It is known to not only improve </a:t>
            </a:r>
            <a:r>
              <a:rPr lang="en-US" sz="1800" b="1" dirty="0">
                <a:solidFill>
                  <a:srgbClr val="333333"/>
                </a:solidFill>
              </a:rPr>
              <a:t>posture</a:t>
            </a:r>
            <a:r>
              <a:rPr lang="en-US" sz="1800" dirty="0">
                <a:solidFill>
                  <a:srgbClr val="333333"/>
                </a:solidFill>
              </a:rPr>
              <a:t> and </a:t>
            </a:r>
            <a:r>
              <a:rPr lang="en-US" sz="1800" b="1" dirty="0">
                <a:solidFill>
                  <a:srgbClr val="333333"/>
                </a:solidFill>
              </a:rPr>
              <a:t>flexibility</a:t>
            </a:r>
            <a:r>
              <a:rPr lang="en-US" sz="1800" dirty="0">
                <a:solidFill>
                  <a:srgbClr val="333333"/>
                </a:solidFill>
              </a:rPr>
              <a:t>, but also relive</a:t>
            </a:r>
          </a:p>
          <a:p>
            <a:pPr marL="0" indent="0" algn="ctr">
              <a:buClrTx/>
              <a:buNone/>
              <a:defRPr/>
            </a:pPr>
            <a:r>
              <a:rPr lang="en-US" sz="1800" dirty="0">
                <a:solidFill>
                  <a:srgbClr val="333333"/>
                </a:solidFill>
              </a:rPr>
              <a:t> </a:t>
            </a:r>
            <a:r>
              <a:rPr lang="en-US" sz="1800" b="1" dirty="0">
                <a:solidFill>
                  <a:srgbClr val="333333"/>
                </a:solidFill>
              </a:rPr>
              <a:t>back pain</a:t>
            </a:r>
            <a:r>
              <a:rPr lang="en-US" sz="1800" dirty="0">
                <a:solidFill>
                  <a:srgbClr val="333333"/>
                </a:solidFill>
              </a:rPr>
              <a:t> and </a:t>
            </a:r>
            <a:r>
              <a:rPr lang="en-US" sz="1800" b="1" dirty="0">
                <a:solidFill>
                  <a:srgbClr val="333333"/>
                </a:solidFill>
              </a:rPr>
              <a:t>sciatica</a:t>
            </a:r>
            <a:r>
              <a:rPr lang="en-US" sz="1800" dirty="0">
                <a:solidFill>
                  <a:srgbClr val="333333"/>
                </a:solidFill>
              </a:rPr>
              <a:t> </a:t>
            </a:r>
          </a:p>
          <a:p>
            <a:pPr>
              <a:buClrTx/>
              <a:defRPr/>
            </a:pPr>
            <a:endParaRPr lang="en-US" sz="1800" dirty="0">
              <a:solidFill>
                <a:srgbClr val="33333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145CD4-C22F-41B1-93D7-D9A03A697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858" y="2621033"/>
            <a:ext cx="2196237" cy="19202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5A3263-970E-4F7A-B056-5EBE94A43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753" y="3000072"/>
            <a:ext cx="2858616" cy="15412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967D23-8CC6-4179-9570-645F58ED991D}"/>
              </a:ext>
            </a:extLst>
          </p:cNvPr>
          <p:cNvSpPr txBox="1"/>
          <p:nvPr/>
        </p:nvSpPr>
        <p:spPr bwMode="auto">
          <a:xfrm>
            <a:off x="1336858" y="4407827"/>
            <a:ext cx="2196237" cy="36933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900" b="1" i="0" dirty="0">
                <a:solidFill>
                  <a:srgbClr val="AB052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Initial Position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90F697-0552-4534-ADEE-D7BAF78219FE}"/>
              </a:ext>
            </a:extLst>
          </p:cNvPr>
          <p:cNvSpPr txBox="1"/>
          <p:nvPr/>
        </p:nvSpPr>
        <p:spPr bwMode="auto">
          <a:xfrm>
            <a:off x="5634943" y="4407827"/>
            <a:ext cx="2196237" cy="36933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900" b="1" i="0" dirty="0">
                <a:solidFill>
                  <a:srgbClr val="AB052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Cat Position</a:t>
            </a:r>
          </a:p>
        </p:txBody>
      </p:sp>
    </p:spTree>
    <p:extLst>
      <p:ext uri="{BB962C8B-B14F-4D97-AF65-F5344CB8AC3E}">
        <p14:creationId xmlns:p14="http://schemas.microsoft.com/office/powerpoint/2010/main" val="53074223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17539-672D-2847-B799-9A2A8D95C74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METHODS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5921" y="1122820"/>
            <a:ext cx="8532159" cy="3355041"/>
          </a:xfrm>
        </p:spPr>
        <p:txBody>
          <a:bodyPr>
            <a:normAutofit/>
          </a:bodyPr>
          <a:lstStyle/>
          <a:p>
            <a:pPr marL="0" indent="0">
              <a:buClrTx/>
              <a:buNone/>
              <a:defRPr/>
            </a:pPr>
            <a:r>
              <a:rPr lang="en-US" sz="1800" b="1" dirty="0">
                <a:solidFill>
                  <a:srgbClr val="333333"/>
                </a:solidFill>
              </a:rPr>
              <a:t>EXAMINATION</a:t>
            </a:r>
          </a:p>
          <a:p>
            <a:pPr>
              <a:buClrTx/>
              <a:defRPr/>
            </a:pPr>
            <a:r>
              <a:rPr lang="en-US" sz="1800" dirty="0">
                <a:solidFill>
                  <a:srgbClr val="333333"/>
                </a:solidFill>
              </a:rPr>
              <a:t>Share rationale of large muscles impinging nerves causing pain </a:t>
            </a:r>
          </a:p>
          <a:p>
            <a:pPr>
              <a:buClrTx/>
              <a:defRPr/>
            </a:pPr>
            <a:r>
              <a:rPr lang="en-US" sz="1800" dirty="0">
                <a:solidFill>
                  <a:srgbClr val="333333"/>
                </a:solidFill>
              </a:rPr>
              <a:t>Position spine with knees flexed</a:t>
            </a:r>
          </a:p>
          <a:p>
            <a:pPr>
              <a:buClrTx/>
              <a:defRPr/>
            </a:pPr>
            <a:r>
              <a:rPr lang="en-US" sz="1800" dirty="0">
                <a:solidFill>
                  <a:srgbClr val="333333"/>
                </a:solidFill>
              </a:rPr>
              <a:t>Direct patient to inbreath and outbreath, slow breathing to oxygenate spasming muscles</a:t>
            </a:r>
          </a:p>
          <a:p>
            <a:pPr>
              <a:buClrTx/>
              <a:defRPr/>
            </a:pPr>
            <a:r>
              <a:rPr lang="en-US" sz="1800" dirty="0">
                <a:solidFill>
                  <a:srgbClr val="333333"/>
                </a:solidFill>
              </a:rPr>
              <a:t>Share rationale of palpation. Give immediate feedback on breath and position</a:t>
            </a:r>
          </a:p>
          <a:p>
            <a:pPr>
              <a:buClrTx/>
              <a:defRPr/>
            </a:pPr>
            <a:endParaRPr lang="en-US" sz="18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08575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17539-672D-2847-B799-9A2A8D95C74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METHODS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2068" y="1502707"/>
            <a:ext cx="4013321" cy="2138087"/>
          </a:xfrm>
        </p:spPr>
        <p:txBody>
          <a:bodyPr>
            <a:normAutofit/>
          </a:bodyPr>
          <a:lstStyle/>
          <a:p>
            <a:pPr marL="0" indent="0">
              <a:buClrTx/>
              <a:buNone/>
              <a:defRPr/>
            </a:pPr>
            <a:r>
              <a:rPr lang="en-US" sz="1800" b="1" dirty="0">
                <a:solidFill>
                  <a:srgbClr val="333333"/>
                </a:solidFill>
              </a:rPr>
              <a:t>HOME THERAPY</a:t>
            </a:r>
          </a:p>
          <a:p>
            <a:pPr>
              <a:buClrTx/>
              <a:defRPr/>
            </a:pPr>
            <a:r>
              <a:rPr lang="en-US" sz="1800" dirty="0">
                <a:solidFill>
                  <a:srgbClr val="333333"/>
                </a:solidFill>
              </a:rPr>
              <a:t>Review of Cat-Cow Flow</a:t>
            </a:r>
          </a:p>
          <a:p>
            <a:pPr lvl="1">
              <a:buClrTx/>
              <a:defRPr/>
            </a:pPr>
            <a:r>
              <a:rPr lang="en-US" sz="1800" dirty="0">
                <a:solidFill>
                  <a:srgbClr val="333333"/>
                </a:solidFill>
              </a:rPr>
              <a:t>Folded mat under knees</a:t>
            </a:r>
          </a:p>
          <a:p>
            <a:pPr lvl="1">
              <a:buClrTx/>
              <a:defRPr/>
            </a:pPr>
            <a:r>
              <a:rPr lang="en-US" sz="1800" dirty="0">
                <a:solidFill>
                  <a:srgbClr val="333333"/>
                </a:solidFill>
              </a:rPr>
              <a:t>Fists positioned to support wrists</a:t>
            </a:r>
          </a:p>
          <a:p>
            <a:pPr lvl="1">
              <a:buClrTx/>
              <a:defRPr/>
            </a:pPr>
            <a:r>
              <a:rPr lang="en-US" sz="1800" dirty="0">
                <a:solidFill>
                  <a:srgbClr val="333333"/>
                </a:solidFill>
              </a:rPr>
              <a:t>Consider Side Lying </a:t>
            </a:r>
          </a:p>
          <a:p>
            <a:pPr>
              <a:buClrTx/>
              <a:defRPr/>
            </a:pPr>
            <a:endParaRPr lang="en-US" sz="1800" dirty="0">
              <a:solidFill>
                <a:srgbClr val="33333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B2D346-3635-439C-8982-67F5F6D16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452" y="1311780"/>
            <a:ext cx="3784642" cy="251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2618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17539-672D-2847-B799-9A2A8D95C74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IMPLICATIONS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5921" y="1667435"/>
            <a:ext cx="8532159" cy="1613647"/>
          </a:xfrm>
        </p:spPr>
        <p:txBody>
          <a:bodyPr>
            <a:normAutofit/>
          </a:bodyPr>
          <a:lstStyle/>
          <a:p>
            <a:pPr>
              <a:buClrTx/>
              <a:defRPr/>
            </a:pPr>
            <a:r>
              <a:rPr lang="en-US" sz="1800" dirty="0">
                <a:solidFill>
                  <a:srgbClr val="333333"/>
                </a:solidFill>
              </a:rPr>
              <a:t>Increased knowledge increases NP providers competence in utilization of appropriate patient centered evidence-based care</a:t>
            </a:r>
            <a:br>
              <a:rPr lang="en-US" sz="1800" dirty="0">
                <a:solidFill>
                  <a:srgbClr val="333333"/>
                </a:solidFill>
              </a:rPr>
            </a:br>
            <a:endParaRPr lang="en-US" sz="1800" dirty="0">
              <a:solidFill>
                <a:srgbClr val="333333"/>
              </a:solidFill>
            </a:endParaRPr>
          </a:p>
          <a:p>
            <a:pPr>
              <a:buClrTx/>
              <a:defRPr/>
            </a:pPr>
            <a:r>
              <a:rPr lang="en-US" sz="1800" dirty="0">
                <a:solidFill>
                  <a:srgbClr val="333333"/>
                </a:solidFill>
              </a:rPr>
              <a:t>NPS will exemplify evidence-based practice empowering patients with non-pharmacological pain reducing interventions</a:t>
            </a:r>
          </a:p>
        </p:txBody>
      </p:sp>
    </p:spTree>
    <p:extLst>
      <p:ext uri="{BB962C8B-B14F-4D97-AF65-F5344CB8AC3E}">
        <p14:creationId xmlns:p14="http://schemas.microsoft.com/office/powerpoint/2010/main" val="334067070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- Title Slide">
  <a:themeElements>
    <a:clrScheme name="Default - 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  <a:txDef>
      <a:spPr bwMode="auto">
        <a:noFill/>
        <a:ln>
          <a:noFill/>
        </a:ln>
        <a:effectLst/>
        <a:extLst>
          <a:ext uri="{FAA26D3D-D897-4be2-8F04-BA451C77F1D7}">
            <ma14:placeholderFlag xmlns:ma14="http://schemas.microsoft.com/office/mac/drawingml/2011/main" xmlns="" val="1"/>
          </a:ex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12700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38100" tIns="38100" rIns="38100" bIns="38100" numCol="1" anchor="ctr" anchorCtr="0" compatLnSpc="1">
        <a:prstTxWarp prst="textNoShape">
          <a:avLst/>
        </a:prstTxWarp>
      </a:bodyPr>
      <a:lstStyle>
        <a:defPPr>
          <a:defRPr sz="3400" b="0" i="0" dirty="0" smtClean="0">
            <a:latin typeface="Times New Roman"/>
          </a:defRPr>
        </a:defPPr>
      </a:lstStyle>
    </a:tx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2508</TotalTime>
  <Pages>0</Pages>
  <Words>239</Words>
  <Characters>0</Characters>
  <Application>Microsoft Office PowerPoint</Application>
  <PresentationFormat>On-screen Show (16:9)</PresentationFormat>
  <Lines>0</Lines>
  <Paragraphs>39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ＭＳ Ｐゴシック</vt:lpstr>
      <vt:lpstr>Arial</vt:lpstr>
      <vt:lpstr>Calibri</vt:lpstr>
      <vt:lpstr>Gill Sans</vt:lpstr>
      <vt:lpstr>Times New Roman</vt:lpstr>
      <vt:lpstr>Verdana</vt:lpstr>
      <vt:lpstr>ヒラギノ角ゴ ProN W3</vt:lpstr>
      <vt:lpstr>Default - Title Slide</vt:lpstr>
      <vt:lpstr>Employing Therapeutic Yoga During Patient Encounters: An Effective Approach to Back Pain</vt:lpstr>
      <vt:lpstr>BACKGROUND</vt:lpstr>
      <vt:lpstr>DID YOU KNOW?</vt:lpstr>
      <vt:lpstr>METHODS</vt:lpstr>
      <vt:lpstr>METHODS</vt:lpstr>
      <vt:lpstr>IMPLICATIONS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Love</dc:creator>
  <cp:lastModifiedBy>Taylor, Lauren</cp:lastModifiedBy>
  <cp:revision>176</cp:revision>
  <cp:lastPrinted>2014-05-13T16:42:03Z</cp:lastPrinted>
  <dcterms:modified xsi:type="dcterms:W3CDTF">2020-04-15T15:40:03Z</dcterms:modified>
</cp:coreProperties>
</file>